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xls" ContentType="application/vnd.ms-exce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69"/>
  </p:notesMasterIdLst>
  <p:handoutMasterIdLst>
    <p:handoutMasterId r:id="rId70"/>
  </p:handoutMasterIdLst>
  <p:sldIdLst>
    <p:sldId id="600" r:id="rId2"/>
    <p:sldId id="498" r:id="rId3"/>
    <p:sldId id="575" r:id="rId4"/>
    <p:sldId id="576" r:id="rId5"/>
    <p:sldId id="565" r:id="rId6"/>
    <p:sldId id="499" r:id="rId7"/>
    <p:sldId id="574" r:id="rId8"/>
    <p:sldId id="577" r:id="rId9"/>
    <p:sldId id="566" r:id="rId10"/>
    <p:sldId id="535" r:id="rId11"/>
    <p:sldId id="569" r:id="rId12"/>
    <p:sldId id="570" r:id="rId13"/>
    <p:sldId id="571" r:id="rId14"/>
    <p:sldId id="572" r:id="rId15"/>
    <p:sldId id="573" r:id="rId16"/>
    <p:sldId id="562" r:id="rId17"/>
    <p:sldId id="563" r:id="rId18"/>
    <p:sldId id="501" r:id="rId19"/>
    <p:sldId id="502" r:id="rId20"/>
    <p:sldId id="503" r:id="rId21"/>
    <p:sldId id="504" r:id="rId22"/>
    <p:sldId id="506" r:id="rId23"/>
    <p:sldId id="507" r:id="rId24"/>
    <p:sldId id="578" r:id="rId25"/>
    <p:sldId id="579" r:id="rId26"/>
    <p:sldId id="580" r:id="rId27"/>
    <p:sldId id="581" r:id="rId28"/>
    <p:sldId id="582" r:id="rId29"/>
    <p:sldId id="583" r:id="rId30"/>
    <p:sldId id="584" r:id="rId31"/>
    <p:sldId id="508" r:id="rId32"/>
    <p:sldId id="509" r:id="rId33"/>
    <p:sldId id="542" r:id="rId34"/>
    <p:sldId id="540" r:id="rId35"/>
    <p:sldId id="541" r:id="rId36"/>
    <p:sldId id="543" r:id="rId37"/>
    <p:sldId id="544" r:id="rId38"/>
    <p:sldId id="545" r:id="rId39"/>
    <p:sldId id="539" r:id="rId40"/>
    <p:sldId id="549" r:id="rId41"/>
    <p:sldId id="548" r:id="rId42"/>
    <p:sldId id="551" r:id="rId43"/>
    <p:sldId id="550" r:id="rId44"/>
    <p:sldId id="511" r:id="rId45"/>
    <p:sldId id="552" r:id="rId46"/>
    <p:sldId id="553" r:id="rId47"/>
    <p:sldId id="591" r:id="rId48"/>
    <p:sldId id="592" r:id="rId49"/>
    <p:sldId id="593" r:id="rId50"/>
    <p:sldId id="594" r:id="rId51"/>
    <p:sldId id="595" r:id="rId52"/>
    <p:sldId id="596" r:id="rId53"/>
    <p:sldId id="599" r:id="rId54"/>
    <p:sldId id="598" r:id="rId55"/>
    <p:sldId id="586" r:id="rId56"/>
    <p:sldId id="589" r:id="rId57"/>
    <p:sldId id="590" r:id="rId58"/>
    <p:sldId id="588" r:id="rId59"/>
    <p:sldId id="515" r:id="rId60"/>
    <p:sldId id="516" r:id="rId61"/>
    <p:sldId id="556" r:id="rId62"/>
    <p:sldId id="557" r:id="rId63"/>
    <p:sldId id="558" r:id="rId64"/>
    <p:sldId id="559" r:id="rId65"/>
    <p:sldId id="560" r:id="rId66"/>
    <p:sldId id="561" r:id="rId67"/>
    <p:sldId id="454" r:id="rId6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8000"/>
    <a:srgbClr val="00CC66"/>
    <a:srgbClr val="DDDDDD"/>
    <a:srgbClr val="B2B2B2"/>
    <a:srgbClr val="FFFF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46" autoAdjust="0"/>
    <p:restoredTop sz="94710" autoAdjust="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7"/>
  <c:chart>
    <c:autoTitleDeleted val="1"/>
    <c:plotArea>
      <c:layout/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A2</c:v>
                </c:pt>
              </c:strCache>
            </c:strRef>
          </c:tx>
          <c:spPr>
            <a:ln w="66675">
              <a:noFill/>
            </a:ln>
          </c:spPr>
          <c:xVal>
            <c:numRef>
              <c:f>Sheet1!$A$2:$A$17</c:f>
              <c:numCache>
                <c:formatCode>General</c:formatCode>
                <c:ptCount val="16"/>
                <c:pt idx="0">
                  <c:v>6.8</c:v>
                </c:pt>
                <c:pt idx="1">
                  <c:v>0.8</c:v>
                </c:pt>
                <c:pt idx="2">
                  <c:v>1.2</c:v>
                </c:pt>
                <c:pt idx="3">
                  <c:v>2.8</c:v>
                </c:pt>
                <c:pt idx="4">
                  <c:v>3.8</c:v>
                </c:pt>
                <c:pt idx="5">
                  <c:v>4.4000000000000004</c:v>
                </c:pt>
                <c:pt idx="6">
                  <c:v>4.8</c:v>
                </c:pt>
                <c:pt idx="7">
                  <c:v>6</c:v>
                </c:pt>
                <c:pt idx="8">
                  <c:v>6.2</c:v>
                </c:pt>
                <c:pt idx="9">
                  <c:v>7.6</c:v>
                </c:pt>
                <c:pt idx="10">
                  <c:v>7.8</c:v>
                </c:pt>
                <c:pt idx="11">
                  <c:v>6.6</c:v>
                </c:pt>
                <c:pt idx="12">
                  <c:v>8.2000000000000011</c:v>
                </c:pt>
                <c:pt idx="13">
                  <c:v>8.4</c:v>
                </c:pt>
                <c:pt idx="14">
                  <c:v>9</c:v>
                </c:pt>
                <c:pt idx="15">
                  <c:v>9.6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0">
                  <c:v>12.6</c:v>
                </c:pt>
                <c:pt idx="1">
                  <c:v>9.8000000000000007</c:v>
                </c:pt>
                <c:pt idx="2">
                  <c:v>11.6</c:v>
                </c:pt>
                <c:pt idx="3">
                  <c:v>9.6</c:v>
                </c:pt>
                <c:pt idx="4">
                  <c:v>9.9</c:v>
                </c:pt>
                <c:pt idx="5">
                  <c:v>6.5</c:v>
                </c:pt>
                <c:pt idx="6">
                  <c:v>1.1000000000000001</c:v>
                </c:pt>
                <c:pt idx="7">
                  <c:v>19.899999999999999</c:v>
                </c:pt>
                <c:pt idx="8">
                  <c:v>18.5</c:v>
                </c:pt>
                <c:pt idx="9">
                  <c:v>17.399999999999999</c:v>
                </c:pt>
                <c:pt idx="10">
                  <c:v>12.2</c:v>
                </c:pt>
                <c:pt idx="11">
                  <c:v>7.7</c:v>
                </c:pt>
                <c:pt idx="12">
                  <c:v>4.5</c:v>
                </c:pt>
                <c:pt idx="13">
                  <c:v>6.9</c:v>
                </c:pt>
                <c:pt idx="14">
                  <c:v>3.4</c:v>
                </c:pt>
                <c:pt idx="15">
                  <c:v>11.1</c:v>
                </c:pt>
              </c:numCache>
            </c:numRef>
          </c:yVal>
        </c:ser>
        <c:axId val="136467200"/>
        <c:axId val="136469120"/>
      </c:scatterChart>
      <c:valAx>
        <c:axId val="136467200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IN" sz="1600" dirty="0"/>
                  <a:t>A1</a:t>
                </a:r>
              </a:p>
            </c:rich>
          </c:tx>
          <c:layout/>
        </c:title>
        <c:numFmt formatCode="General" sourceLinked="1"/>
        <c:majorTickMark val="none"/>
        <c:tickLblPos val="nextTo"/>
        <c:txPr>
          <a:bodyPr/>
          <a:lstStyle/>
          <a:p>
            <a:pPr>
              <a:defRPr>
                <a:latin typeface="Cambria Math" pitchFamily="18" charset="0"/>
                <a:ea typeface="Cambria Math" pitchFamily="18" charset="0"/>
              </a:defRPr>
            </a:pPr>
            <a:endParaRPr lang="en-US"/>
          </a:p>
        </c:txPr>
        <c:crossAx val="136469120"/>
        <c:crosses val="autoZero"/>
        <c:crossBetween val="midCat"/>
      </c:valAx>
      <c:valAx>
        <c:axId val="136469120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/>
                  <a:t>A2</a:t>
                </a:r>
              </a:p>
            </c:rich>
          </c:tx>
          <c:layout>
            <c:manualLayout>
              <c:xMode val="edge"/>
              <c:yMode val="edge"/>
              <c:x val="1.1968880909634964E-2"/>
              <c:y val="0.40131546570650795"/>
            </c:manualLayout>
          </c:layout>
        </c:title>
        <c:numFmt formatCode="General" sourceLinked="1"/>
        <c:majorTickMark val="none"/>
        <c:tickLblPos val="nextTo"/>
        <c:txPr>
          <a:bodyPr/>
          <a:lstStyle/>
          <a:p>
            <a:pPr>
              <a:defRPr>
                <a:latin typeface="Cambria Math" pitchFamily="18" charset="0"/>
                <a:ea typeface="Cambria Math" pitchFamily="18" charset="0"/>
              </a:defRPr>
            </a:pPr>
            <a:endParaRPr lang="en-US"/>
          </a:p>
        </c:txPr>
        <c:crossAx val="136467200"/>
        <c:crosses val="autoZero"/>
        <c:crossBetween val="midCat"/>
      </c:valAx>
      <c:spPr>
        <a:ln w="25400" cmpd="sng">
          <a:solidFill>
            <a:schemeClr val="tx1"/>
          </a:solidFill>
        </a:ln>
      </c:spPr>
    </c:plotArea>
    <c:plotVisOnly val="1"/>
    <c:dispBlanksAs val="gap"/>
  </c:chart>
  <c:txPr>
    <a:bodyPr/>
    <a:lstStyle/>
    <a:p>
      <a:pPr>
        <a:defRPr sz="1200" b="1"/>
      </a:pPr>
      <a:endParaRPr lang="en-US"/>
    </a:p>
  </c:txPr>
  <c:externalData r:id="rId1"/>
  <c:userShapes r:id="rId2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0.37769</cdr:x>
      <cdr:y>0.47704</cdr:y>
    </cdr:from>
    <cdr:to>
      <cdr:x>0.41681</cdr:x>
      <cdr:y>0.54681</cdr:y>
    </cdr:to>
    <cdr:sp macro="" textlink="">
      <cdr:nvSpPr>
        <cdr:cNvPr id="2" name="Oval 1"/>
        <cdr:cNvSpPr/>
      </cdr:nvSpPr>
      <cdr:spPr>
        <a:xfrm xmlns:a="http://schemas.openxmlformats.org/drawingml/2006/main">
          <a:off x="2003805" y="1890232"/>
          <a:ext cx="207546" cy="27644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17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  <cdr:relSizeAnchor xmlns:cdr="http://schemas.openxmlformats.org/drawingml/2006/chartDrawing">
    <cdr:from>
      <cdr:x>0.6518</cdr:x>
      <cdr:y>0.404</cdr:y>
    </cdr:from>
    <cdr:to>
      <cdr:x>0.69092</cdr:x>
      <cdr:y>0.47376</cdr:y>
    </cdr:to>
    <cdr:sp macro="" textlink="">
      <cdr:nvSpPr>
        <cdr:cNvPr id="3" name="Oval 2"/>
        <cdr:cNvSpPr/>
      </cdr:nvSpPr>
      <cdr:spPr>
        <a:xfrm xmlns:a="http://schemas.openxmlformats.org/drawingml/2006/main">
          <a:off x="3458102" y="1600790"/>
          <a:ext cx="207546" cy="276446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3175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ot="0" spcFirstLastPara="0" vert="horz" wrap="square" lIns="91440" tIns="45720" rIns="91440" bIns="45720" numCol="1" spcCol="0" rtlCol="0" fromWordArt="0" anchor="ctr" anchorCtr="0" forceAA="0" compatLnSpc="1">
          <a:prstTxWarp prst="textNoShape">
            <a:avLst/>
          </a:prstTxWarp>
          <a:noAutofit/>
        </a:bodyPr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IN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6A4202C-48F3-4C7A-87B7-3D1D5DD220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spcBef>
                <a:spcPct val="0"/>
              </a:spcBef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52B350B-0F18-42D7-B4EE-061120CD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B3B4D2-2E90-4B35-A984-FA0814797A01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80F94F-EBCB-4B4A-8582-F9190BE23EF9}" type="slidenum">
              <a:rPr lang="en-US"/>
              <a:pPr/>
              <a:t>30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19138"/>
            <a:ext cx="4802187" cy="3602037"/>
          </a:xfrm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56" y="4559248"/>
            <a:ext cx="5851490" cy="4322855"/>
          </a:xfrm>
        </p:spPr>
        <p:txBody>
          <a:bodyPr/>
          <a:lstStyle/>
          <a:p>
            <a:pPr marL="718101" lvl="1" indent="-239367">
              <a:lnSpc>
                <a:spcPct val="12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32AE38-531A-4B0C-9BA7-8347CE849C3F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C26CD5-0975-4942-9F3A-7FCCE4809B2E}" type="slidenum">
              <a:rPr lang="en-US" altLang="en-US" smtClean="0"/>
              <a:pPr/>
              <a:t>9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DCDAC0-FB63-48D6-AB4D-A5EA1DA2E1EA}" type="slidenum">
              <a:rPr lang="en-US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C477-7EDC-4C94-8B79-28D264977142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C477-7EDC-4C94-8B79-28D264977142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C62339-398F-4A62-AA44-B1470C12BA2C}" type="slidenum">
              <a:rPr lang="en-US" altLang="en-US" smtClean="0"/>
              <a:pPr/>
              <a:t>13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GB" altLang="en-US" smtClean="0"/>
              <a:t>  Server clustering</a:t>
            </a:r>
          </a:p>
          <a:p>
            <a:pPr eaLnBrk="1" hangingPunct="1">
              <a:buFontTx/>
              <a:buChar char="•"/>
            </a:pPr>
            <a:r>
              <a:rPr lang="en-GB" altLang="en-US" smtClean="0"/>
              <a:t>  Grouping customers based on their favours</a:t>
            </a:r>
          </a:p>
          <a:p>
            <a:pPr eaLnBrk="1" hangingPunct="1">
              <a:buFontTx/>
              <a:buChar char="•"/>
            </a:pPr>
            <a:r>
              <a:rPr lang="en-GB" altLang="en-US" smtClean="0"/>
              <a:t>  Social networks: discover close-knit cluster</a:t>
            </a:r>
          </a:p>
          <a:p>
            <a:pPr eaLnBrk="1" hangingPunct="1">
              <a:buFontTx/>
              <a:buChar char="•"/>
            </a:pPr>
            <a:r>
              <a:rPr lang="en-GB" altLang="en-US" smtClean="0"/>
              <a:t> Use galaxy cluster to study universal mass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5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C6623-69BB-421E-BA65-4B4CBC1B7B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9A29A-311C-4003-BC3F-AFAA92923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AA8E5-7A91-4EE0-80E9-ED0D04689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9ADD65-1B18-483A-9EF1-FE70BC3A4D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8C7583-2B2E-4797-B5AB-DCBA4DBF79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3058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11480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1148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114800" cy="2476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48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0D06C49F-32D5-4C66-9DEE-0E87A14901A8}" type="datetime4">
              <a:rPr lang="en-US"/>
              <a:pPr/>
              <a:t>September 22, 2020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52800" y="6477000"/>
            <a:ext cx="28956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Data Mining: Concepts and Techniques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2390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416C6334-C34C-4B42-80B4-4EDF037ACEF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533400" y="6400800"/>
            <a:ext cx="8137525" cy="1588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 bwMode="auto">
          <a:xfrm>
            <a:off x="457200" y="6489700"/>
            <a:ext cx="8382000" cy="3175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/>
          <a:lstStyle/>
          <a:p>
            <a:pPr algn="ctr">
              <a:defRPr/>
            </a:pPr>
            <a:r>
              <a:rPr lang="en-US" sz="1400" dirty="0"/>
              <a:t>Md. </a:t>
            </a:r>
            <a:r>
              <a:rPr lang="en-US" sz="1400" dirty="0" err="1"/>
              <a:t>Manowarul</a:t>
            </a:r>
            <a:r>
              <a:rPr lang="en-US" sz="1400" dirty="0"/>
              <a:t> Islam, Dept. Of CSE, </a:t>
            </a:r>
            <a:r>
              <a:rPr lang="en-US" sz="1400" dirty="0" err="1"/>
              <a:t>JnU</a:t>
            </a:r>
            <a:endParaRPr lang="en-US" sz="1400" dirty="0"/>
          </a:p>
          <a:p>
            <a:pPr algn="ctr">
              <a:defRPr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2EF2F1-DFD6-4317-8F33-062E623ED6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F65815-6057-4A1F-A04C-F54F7223DE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7705F-CED1-465B-AF4E-BE8E12904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A29D0-CF08-4C93-831E-300B943E19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8656E-92EE-4B43-9640-1EEC2BE23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9D1E8-CB9F-47C1-89F2-8F4D3D3A6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7980E-2D65-43F4-8320-15F88808B7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000"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29869DF3-D30D-437F-A7E5-88D70C5D4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  <p:sp>
        <p:nvSpPr>
          <p:cNvPr id="16392" name="Line 8"/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spcBef>
                <a:spcPct val="0"/>
              </a:spcBef>
              <a:defRPr/>
            </a:pPr>
            <a:endParaRPr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3" r:id="rId1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Microsoft_Office_Excel_97-2003_Worksheet2.xls"/><Relationship Id="rId4" Type="http://schemas.openxmlformats.org/officeDocument/2006/relationships/oleObject" Target="../embeddings/Microsoft_Office_Excel_97-2003_Worksheet1.xls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3"/>
          <p:cNvSpPr>
            <a:spLocks noGrp="1"/>
          </p:cNvSpPr>
          <p:nvPr>
            <p:ph type="ctrTitle"/>
          </p:nvPr>
        </p:nvSpPr>
        <p:spPr>
          <a:xfrm>
            <a:off x="914400" y="457200"/>
            <a:ext cx="7848600" cy="2536825"/>
          </a:xfrm>
        </p:spPr>
        <p:txBody>
          <a:bodyPr/>
          <a:lstStyle/>
          <a:p>
            <a:r>
              <a:rPr lang="en-US" smtClean="0"/>
              <a:t>Data Mining and Data Warehousing</a:t>
            </a:r>
            <a:br>
              <a:rPr lang="en-US" smtClean="0"/>
            </a:br>
            <a:r>
              <a:rPr lang="en-US" smtClean="0"/>
              <a:t>CSE-4107</a:t>
            </a:r>
          </a:p>
        </p:txBody>
      </p:sp>
      <p:sp>
        <p:nvSpPr>
          <p:cNvPr id="22531" name="Rectangle 2051"/>
          <p:cNvSpPr>
            <a:spLocks noGrp="1" noChangeArrowheads="1"/>
          </p:cNvSpPr>
          <p:nvPr>
            <p:ph type="subTitle" idx="1"/>
          </p:nvPr>
        </p:nvSpPr>
        <p:spPr>
          <a:xfrm>
            <a:off x="0" y="4130675"/>
            <a:ext cx="9105900" cy="1203325"/>
          </a:xfrm>
        </p:spPr>
        <p:txBody>
          <a:bodyPr lIns="86932" tIns="43466" rIns="86932" bIns="43466"/>
          <a:lstStyle/>
          <a:p>
            <a:pPr>
              <a:spcBef>
                <a:spcPct val="0"/>
              </a:spcBef>
            </a:pPr>
            <a:r>
              <a:rPr lang="en-US" sz="2000" smtClean="0"/>
              <a:t>Md. Manowarul Islam</a:t>
            </a:r>
          </a:p>
          <a:p>
            <a:pPr>
              <a:spcBef>
                <a:spcPct val="0"/>
              </a:spcBef>
            </a:pPr>
            <a:r>
              <a:rPr lang="en-US" sz="2000" smtClean="0"/>
              <a:t>Associate Professor, Dept. of CSE</a:t>
            </a:r>
          </a:p>
          <a:p>
            <a:pPr>
              <a:spcBef>
                <a:spcPct val="0"/>
              </a:spcBef>
            </a:pPr>
            <a:r>
              <a:rPr lang="en-US" sz="2000" smtClean="0"/>
              <a:t>Jagannath University</a:t>
            </a:r>
          </a:p>
        </p:txBody>
      </p:sp>
      <p:pic>
        <p:nvPicPr>
          <p:cNvPr id="22532" name="Picture 4" descr="data_mining_ic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4343400"/>
            <a:ext cx="21844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 descr="102716111.jpg"/>
          <p:cNvPicPr>
            <a:picLocks noChangeAspect="1"/>
          </p:cNvPicPr>
          <p:nvPr/>
        </p:nvPicPr>
        <p:blipFill>
          <a:blip r:embed="rId3"/>
          <a:srcRect r="16595"/>
          <a:stretch>
            <a:fillRect/>
          </a:stretch>
        </p:blipFill>
        <p:spPr bwMode="auto">
          <a:xfrm>
            <a:off x="0" y="4724400"/>
            <a:ext cx="1981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305800" cy="4424363"/>
          </a:xfrm>
          <a:noFill/>
          <a:ln/>
        </p:spPr>
        <p:txBody>
          <a:bodyPr lIns="92075" tIns="46038" rIns="92075" bIns="46038"/>
          <a:lstStyle/>
          <a:p>
            <a:pPr algn="just">
              <a:lnSpc>
                <a:spcPct val="120000"/>
              </a:lnSpc>
            </a:pPr>
            <a:r>
              <a:rPr lang="en-US" sz="2400" dirty="0"/>
              <a:t>A </a:t>
            </a:r>
            <a:r>
              <a:rPr lang="en-US" sz="2400" u="sng" dirty="0"/>
              <a:t>good clustering</a:t>
            </a:r>
            <a:r>
              <a:rPr lang="en-US" sz="2400" dirty="0"/>
              <a:t> method will produce high quality clusters with</a:t>
            </a:r>
          </a:p>
          <a:p>
            <a:pPr lvl="1" algn="just">
              <a:lnSpc>
                <a:spcPct val="120000"/>
              </a:lnSpc>
            </a:pPr>
            <a:r>
              <a:rPr lang="en-US" sz="2000" dirty="0"/>
              <a:t>high </a:t>
            </a:r>
            <a:r>
              <a:rPr lang="en-US" sz="2000" u="sng" dirty="0">
                <a:solidFill>
                  <a:srgbClr val="FF0000"/>
                </a:solidFill>
              </a:rPr>
              <a:t>intra-class</a:t>
            </a:r>
            <a:r>
              <a:rPr lang="en-US" sz="2000" dirty="0"/>
              <a:t> similarity</a:t>
            </a:r>
          </a:p>
          <a:p>
            <a:pPr lvl="1" algn="just">
              <a:lnSpc>
                <a:spcPct val="120000"/>
              </a:lnSpc>
            </a:pPr>
            <a:r>
              <a:rPr lang="en-US" sz="2000" dirty="0"/>
              <a:t>low </a:t>
            </a:r>
            <a:r>
              <a:rPr lang="en-US" sz="2000" u="sng" dirty="0">
                <a:solidFill>
                  <a:srgbClr val="FF0000"/>
                </a:solidFill>
              </a:rPr>
              <a:t>inter-class</a:t>
            </a:r>
            <a:r>
              <a:rPr lang="en-US" sz="2000" dirty="0"/>
              <a:t> similarity 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quality</a:t>
            </a:r>
            <a:r>
              <a:rPr lang="en-US" sz="2400" dirty="0"/>
              <a:t> of a clustering result depends on both the similarity measure used by the method and its implementation.</a:t>
            </a:r>
          </a:p>
          <a:p>
            <a:pPr algn="just">
              <a:lnSpc>
                <a:spcPct val="120000"/>
              </a:lnSpc>
            </a:pPr>
            <a:r>
              <a:rPr lang="en-US" sz="2400" dirty="0"/>
              <a:t>The </a:t>
            </a:r>
            <a:r>
              <a:rPr lang="en-US" sz="2400" u="sng" dirty="0">
                <a:solidFill>
                  <a:srgbClr val="FF0000"/>
                </a:solidFill>
              </a:rPr>
              <a:t>quality</a:t>
            </a:r>
            <a:r>
              <a:rPr lang="en-US" sz="2400" dirty="0"/>
              <a:t> of a clustering method is also measured by its ability to discover some or all of the </a:t>
            </a:r>
            <a:r>
              <a:rPr lang="en-US" sz="2400" u="sng" dirty="0"/>
              <a:t>hidden</a:t>
            </a:r>
            <a:r>
              <a:rPr lang="en-US" sz="2400" dirty="0"/>
              <a:t> patterns.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Good Clustering?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 smtClean="0"/>
              <a:t>Applications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1910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Biology:</a:t>
            </a:r>
            <a:r>
              <a:rPr lang="en-US" sz="2000" dirty="0" smtClean="0"/>
              <a:t> taxonomy of living things: kingdom, phylum, class, order, family, genus and species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Information retrieval:</a:t>
            </a:r>
            <a:r>
              <a:rPr lang="en-US" sz="2000" dirty="0" smtClean="0"/>
              <a:t> document clustering,</a:t>
            </a:r>
            <a:r>
              <a:rPr lang="en-US" altLang="en-US" sz="2000" dirty="0" smtClean="0"/>
              <a:t> Google search, topic-based news</a:t>
            </a:r>
            <a:endParaRPr lang="en-US" sz="2000" dirty="0" smtClean="0"/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Land use:</a:t>
            </a:r>
            <a:r>
              <a:rPr lang="en-US" sz="2000" dirty="0" smtClean="0"/>
              <a:t> Identification of areas of similar land use in an earth observation database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Marketing:</a:t>
            </a:r>
            <a:r>
              <a:rPr lang="en-US" sz="2000" dirty="0" smtClean="0"/>
              <a:t> Help marketers discover distinct groups in their customer bases, and then use this knowledge to develop targeted marketing programs</a:t>
            </a:r>
          </a:p>
          <a:p>
            <a:pPr eaLnBrk="1" hangingPunct="1"/>
            <a:endParaRPr lang="en-US" sz="2000" dirty="0" smtClean="0"/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02BB786D-EC00-426D-90C0-B59B3DC8F383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 smtClean="0"/>
              <a:t>Applications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209800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City-planning:</a:t>
            </a:r>
            <a:r>
              <a:rPr lang="en-US" sz="2000" dirty="0" smtClean="0"/>
              <a:t> Identifying groups of houses according to their house type, value, and geographical location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Earth-quake studies:</a:t>
            </a:r>
            <a:r>
              <a:rPr lang="en-US" sz="2000" dirty="0" smtClean="0"/>
              <a:t> Observed earth quake epicenters should be clustered along continent faults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Climate: </a:t>
            </a:r>
            <a:r>
              <a:rPr lang="en-US" sz="2000" dirty="0" smtClean="0"/>
              <a:t>understanding earth climate, find patterns of atmospheric and ocean</a:t>
            </a:r>
          </a:p>
        </p:txBody>
      </p:sp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02BB786D-EC00-426D-90C0-B59B3DC8F383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sz="2400" dirty="0" smtClean="0"/>
              <a:t>Real Applications: Emerging Applications</a:t>
            </a:r>
          </a:p>
          <a:p>
            <a:pPr marL="746174" lvl="1" indent="-348295" eaLnBrk="1" hangingPunct="1">
              <a:lnSpc>
                <a:spcPct val="110000"/>
              </a:lnSpc>
              <a:buNone/>
            </a:pPr>
            <a:endParaRPr lang="en-US" altLang="en-US" sz="1500" dirty="0" smtClean="0"/>
          </a:p>
        </p:txBody>
      </p:sp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1BE2A85C-DE0B-4EAE-978A-6B70CB2ECB72}" type="slidenum">
              <a:rPr lang="en-GB" altLang="en-US" smtClean="0"/>
              <a:pPr defTabSz="794548"/>
              <a:t>13</a:t>
            </a:fld>
            <a:endParaRPr lang="en-GB" altLang="en-US" dirty="0" smtClean="0"/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209800"/>
            <a:ext cx="5394831" cy="41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229600" cy="1139825"/>
          </a:xfrm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dirty="0" smtClean="0"/>
              <a:t>Applications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for Cluster Analysis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 smtClean="0"/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Single level vs. hierarchical partitioning (often, multi-level hierarchical partitioning is desirable)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Exclusive (e.g., one customer belongs to only one region) vs. non-exclusive (e.g., one document may belong to more than one class)</a:t>
            </a:r>
          </a:p>
          <a:p>
            <a:pPr>
              <a:spcAft>
                <a:spcPts val="600"/>
              </a:spcAft>
            </a:pPr>
            <a:r>
              <a:rPr lang="en-US" sz="2000" dirty="0" smtClean="0"/>
              <a:t>Similarity measure</a:t>
            </a:r>
          </a:p>
          <a:p>
            <a:pPr lvl="1">
              <a:spcAft>
                <a:spcPts val="600"/>
              </a:spcAft>
            </a:pPr>
            <a:r>
              <a:rPr lang="en-US" sz="2000" dirty="0" smtClean="0"/>
              <a:t>Distance-based (e.g., Euclidian, road network, vector)  vs. connectivity-based (e.g., density or contiguity)</a:t>
            </a:r>
          </a:p>
        </p:txBody>
      </p:sp>
      <p:sp>
        <p:nvSpPr>
          <p:cNvPr id="1229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B803C60F-52E4-4386-AD7D-F1949005A4DA}" type="slidenum">
              <a:rPr lang="en-US"/>
              <a:pPr/>
              <a:t>14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Requirements and Challenges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Scalability</a:t>
            </a:r>
          </a:p>
          <a:p>
            <a:pPr lvl="1"/>
            <a:r>
              <a:rPr lang="en-US" sz="2000" dirty="0" smtClean="0"/>
              <a:t>Clustering all the data instead of </a:t>
            </a:r>
            <a:r>
              <a:rPr lang="en-US" sz="2000" dirty="0" smtClean="0">
                <a:solidFill>
                  <a:srgbClr val="FF0000"/>
                </a:solidFill>
              </a:rPr>
              <a:t>only on samples</a:t>
            </a:r>
          </a:p>
          <a:p>
            <a:r>
              <a:rPr lang="en-US" sz="2000" dirty="0" smtClean="0"/>
              <a:t>Ability to deal with different types of attributes</a:t>
            </a:r>
          </a:p>
          <a:p>
            <a:pPr lvl="1"/>
            <a:r>
              <a:rPr lang="en-US" sz="2000" dirty="0" smtClean="0">
                <a:solidFill>
                  <a:srgbClr val="FF0000"/>
                </a:solidFill>
              </a:rPr>
              <a:t>Numerical, binary, categorical, ordinal, linked</a:t>
            </a:r>
            <a:r>
              <a:rPr lang="en-US" sz="2000" dirty="0" smtClean="0"/>
              <a:t>, and mixture of these </a:t>
            </a:r>
          </a:p>
          <a:p>
            <a:r>
              <a:rPr lang="en-US" sz="2000" dirty="0" smtClean="0"/>
              <a:t>Constraint-based clustering</a:t>
            </a:r>
          </a:p>
          <a:p>
            <a:pPr marL="742950" lvl="2" indent="-342900">
              <a:buSzPct val="60000"/>
            </a:pPr>
            <a:r>
              <a:rPr lang="en-US" sz="2000" dirty="0" smtClean="0"/>
              <a:t>User may give inputs on constraints</a:t>
            </a:r>
          </a:p>
          <a:p>
            <a:pPr marL="742950" lvl="2" indent="-342900">
              <a:buSzPct val="60000"/>
            </a:pPr>
            <a:r>
              <a:rPr lang="en-US" sz="2000" dirty="0" smtClean="0"/>
              <a:t>Use domain knowledge to determine input parameters</a:t>
            </a:r>
          </a:p>
          <a:p>
            <a:r>
              <a:rPr lang="en-US" sz="2000" dirty="0" smtClean="0"/>
              <a:t>Others </a:t>
            </a:r>
          </a:p>
          <a:p>
            <a:pPr lvl="1"/>
            <a:r>
              <a:rPr lang="en-US" sz="2000" dirty="0" smtClean="0"/>
              <a:t>Ability to deal with noisy data</a:t>
            </a:r>
          </a:p>
          <a:p>
            <a:pPr lvl="1"/>
            <a:r>
              <a:rPr lang="en-US" sz="2000" dirty="0" smtClean="0"/>
              <a:t>Incremental clustering and insensitivity to input order</a:t>
            </a:r>
          </a:p>
          <a:p>
            <a:pPr lvl="1"/>
            <a:r>
              <a:rPr lang="en-US" sz="2000" dirty="0" smtClean="0"/>
              <a:t>High dimensionality</a:t>
            </a:r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8A2BFE9F-3727-45E5-94A0-4AD259E9DFA6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800"/>
            <a:ext cx="3505200" cy="1017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057400"/>
            <a:ext cx="3404773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6400" y="3048000"/>
            <a:ext cx="5481637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4114800"/>
            <a:ext cx="74189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4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600" y="5257800"/>
            <a:ext cx="8534400" cy="651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</a:t>
            </a:r>
            <a:endParaRPr lang="en-US" dirty="0"/>
          </a:p>
        </p:txBody>
      </p:sp>
      <p:pic>
        <p:nvPicPr>
          <p:cNvPr id="163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1828800"/>
            <a:ext cx="44005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4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429000"/>
            <a:ext cx="3624482" cy="89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Clustering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Partitioning  approach</a:t>
            </a:r>
          </a:p>
          <a:p>
            <a:pPr lvl="1" algn="just"/>
            <a:r>
              <a:rPr lang="en-US" dirty="0" smtClean="0"/>
              <a:t>Construct various partitions and then evaluate them by some criterion</a:t>
            </a:r>
          </a:p>
          <a:p>
            <a:pPr lvl="1" algn="just"/>
            <a:r>
              <a:rPr lang="en-US" dirty="0" smtClean="0"/>
              <a:t>Typical methods: </a:t>
            </a:r>
          </a:p>
          <a:p>
            <a:pPr lvl="2" algn="just"/>
            <a:r>
              <a:rPr lang="en-US" dirty="0" smtClean="0"/>
              <a:t>k-means, </a:t>
            </a:r>
          </a:p>
          <a:p>
            <a:pPr lvl="2" algn="just"/>
            <a:r>
              <a:rPr lang="en-US" dirty="0" smtClean="0"/>
              <a:t>k-</a:t>
            </a:r>
            <a:r>
              <a:rPr lang="en-US" dirty="0" err="1" smtClean="0"/>
              <a:t>medoids</a:t>
            </a:r>
            <a:r>
              <a:rPr lang="en-US" dirty="0" smtClean="0"/>
              <a:t>, </a:t>
            </a:r>
          </a:p>
          <a:p>
            <a:pPr lvl="2" algn="just"/>
            <a:r>
              <a:rPr lang="en-US" dirty="0" smtClean="0"/>
              <a:t>Squared Error Clustering Algorithm</a:t>
            </a:r>
          </a:p>
          <a:p>
            <a:pPr lvl="2" algn="just"/>
            <a:r>
              <a:rPr lang="en-US" dirty="0" smtClean="0"/>
              <a:t>Nearest neighbor algorithm</a:t>
            </a:r>
          </a:p>
          <a:p>
            <a:pPr marL="365760" lvl="1" indent="0" algn="just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8668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Major Clustering Approach(Conti…)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Hierarchical </a:t>
            </a:r>
            <a:r>
              <a:rPr lang="en-US" dirty="0" smtClean="0"/>
              <a:t>approach</a:t>
            </a:r>
          </a:p>
          <a:p>
            <a:pPr lvl="1" algn="just"/>
            <a:r>
              <a:rPr lang="en-US" dirty="0"/>
              <a:t>Hierarchical methods obtain a nested partition of the objects resulting in a tree of clusters. </a:t>
            </a:r>
            <a:endParaRPr lang="en-US" dirty="0" smtClean="0"/>
          </a:p>
          <a:p>
            <a:pPr lvl="1" algn="just"/>
            <a:r>
              <a:rPr lang="en-US" dirty="0"/>
              <a:t>Typical </a:t>
            </a:r>
            <a:r>
              <a:rPr lang="en-US" dirty="0" smtClean="0"/>
              <a:t>methods:</a:t>
            </a:r>
          </a:p>
          <a:p>
            <a:pPr lvl="2" algn="just"/>
            <a:r>
              <a:rPr lang="en-US" dirty="0" smtClean="0"/>
              <a:t>BIRCH(Balanced </a:t>
            </a:r>
            <a:r>
              <a:rPr lang="en-US" dirty="0"/>
              <a:t>Iterative Reducing and Clustering Using Hierarchies), </a:t>
            </a:r>
            <a:endParaRPr lang="en-US" dirty="0" smtClean="0"/>
          </a:p>
          <a:p>
            <a:pPr lvl="2" algn="just"/>
            <a:r>
              <a:rPr lang="en-US" dirty="0" smtClean="0"/>
              <a:t>ROCK(A </a:t>
            </a:r>
            <a:r>
              <a:rPr lang="en-US" dirty="0"/>
              <a:t>Hierarchical Clustering Algorithm for Categorical Attributes). </a:t>
            </a:r>
            <a:endParaRPr lang="en-US" dirty="0" smtClean="0"/>
          </a:p>
          <a:p>
            <a:pPr lvl="2" algn="just"/>
            <a:r>
              <a:rPr lang="en-US" dirty="0" smtClean="0"/>
              <a:t>Chameleon(A </a:t>
            </a:r>
            <a:r>
              <a:rPr lang="en-US" dirty="0"/>
              <a:t>Hierarchical Clustering Algorithm Using Dynamic Modeling). </a:t>
            </a:r>
          </a:p>
        </p:txBody>
      </p:sp>
    </p:spTree>
    <p:extLst>
      <p:ext uri="{BB962C8B-B14F-4D97-AF65-F5344CB8AC3E}">
        <p14:creationId xmlns:p14="http://schemas.microsoft.com/office/powerpoint/2010/main" xmlns="" val="2248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Cluster Analysis</a:t>
            </a:r>
          </a:p>
          <a:p>
            <a:r>
              <a:rPr lang="en-US" dirty="0" smtClean="0"/>
              <a:t>Application of Clustering</a:t>
            </a:r>
          </a:p>
          <a:p>
            <a:r>
              <a:rPr lang="en-US" dirty="0" smtClean="0"/>
              <a:t>Major clustering approach </a:t>
            </a:r>
          </a:p>
          <a:p>
            <a:r>
              <a:rPr lang="en-US" dirty="0" smtClean="0"/>
              <a:t>Clustering Algorithm</a:t>
            </a:r>
          </a:p>
          <a:p>
            <a:pPr lvl="1"/>
            <a:r>
              <a:rPr lang="en-US" dirty="0" smtClean="0"/>
              <a:t>K-means Algorithm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earest Neighbor Algorithm</a:t>
            </a:r>
          </a:p>
          <a:p>
            <a:pPr lvl="1"/>
            <a:r>
              <a:rPr lang="en-US" dirty="0" smtClean="0"/>
              <a:t>Agglomerative Algorithm</a:t>
            </a:r>
          </a:p>
          <a:p>
            <a:pPr lvl="1"/>
            <a:r>
              <a:rPr lang="en-US" dirty="0" smtClean="0"/>
              <a:t>Divisive Algorithm</a:t>
            </a:r>
          </a:p>
          <a:p>
            <a:r>
              <a:rPr lang="en-US" dirty="0" smtClean="0"/>
              <a:t>Conclusion</a:t>
            </a:r>
          </a:p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3697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Clustering Approach(Conti…)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Density-based </a:t>
            </a:r>
            <a:r>
              <a:rPr lang="en-US" dirty="0" smtClean="0"/>
              <a:t>approach</a:t>
            </a:r>
          </a:p>
          <a:p>
            <a:pPr lvl="1" algn="just"/>
            <a:r>
              <a:rPr lang="en-US" dirty="0"/>
              <a:t>Based on connectivity and density functions</a:t>
            </a:r>
          </a:p>
          <a:p>
            <a:pPr lvl="1" algn="just"/>
            <a:r>
              <a:rPr lang="en-US" dirty="0"/>
              <a:t>Typical methods: </a:t>
            </a:r>
            <a:endParaRPr lang="en-US" dirty="0" smtClean="0"/>
          </a:p>
          <a:p>
            <a:pPr lvl="2" algn="just"/>
            <a:r>
              <a:rPr lang="en-US" dirty="0" smtClean="0"/>
              <a:t>Density </a:t>
            </a:r>
            <a:r>
              <a:rPr lang="en-US" dirty="0"/>
              <a:t>based methods include DBSCAN(A Density-Based Clustering Method on Connected Regions with Sufficiently High Density), </a:t>
            </a:r>
            <a:endParaRPr lang="en-US" dirty="0" smtClean="0"/>
          </a:p>
          <a:p>
            <a:pPr lvl="2" algn="just"/>
            <a:r>
              <a:rPr lang="en-US" dirty="0" smtClean="0"/>
              <a:t>OPTICS</a:t>
            </a:r>
            <a:r>
              <a:rPr lang="en-US" dirty="0"/>
              <a:t>( Ordering Points to Identify the Clustering Structure), DENCLUE(Clustering Based on Density Distribution Functions)</a:t>
            </a:r>
          </a:p>
        </p:txBody>
      </p:sp>
    </p:spTree>
    <p:extLst>
      <p:ext uri="{BB962C8B-B14F-4D97-AF65-F5344CB8AC3E}">
        <p14:creationId xmlns:p14="http://schemas.microsoft.com/office/powerpoint/2010/main" xmlns="" val="7706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Clustering Approach(Conti…)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/>
              <a:t>Grid-based </a:t>
            </a:r>
            <a:r>
              <a:rPr lang="en-US" dirty="0" smtClean="0"/>
              <a:t>approach</a:t>
            </a:r>
          </a:p>
          <a:p>
            <a:pPr lvl="1" algn="just"/>
            <a:r>
              <a:rPr lang="en-US" dirty="0" smtClean="0"/>
              <a:t>Based </a:t>
            </a:r>
            <a:r>
              <a:rPr lang="en-US" dirty="0"/>
              <a:t>on a multiple-level granularity structure</a:t>
            </a:r>
          </a:p>
          <a:p>
            <a:pPr lvl="1" algn="just"/>
            <a:r>
              <a:rPr lang="en-US" dirty="0"/>
              <a:t>Typical methods: </a:t>
            </a:r>
            <a:endParaRPr lang="en-US" dirty="0" smtClean="0"/>
          </a:p>
          <a:p>
            <a:pPr lvl="2" algn="just"/>
            <a:r>
              <a:rPr lang="en-US" dirty="0" smtClean="0"/>
              <a:t>STING(Statistical </a:t>
            </a:r>
            <a:r>
              <a:rPr lang="en-US" dirty="0"/>
              <a:t>Information Grid</a:t>
            </a:r>
            <a:r>
              <a:rPr lang="en-US" dirty="0" smtClean="0"/>
              <a:t>),</a:t>
            </a:r>
          </a:p>
          <a:p>
            <a:pPr lvl="2" algn="just"/>
            <a:r>
              <a:rPr lang="en-US" dirty="0" err="1" smtClean="0"/>
              <a:t>WaveCluster</a:t>
            </a:r>
            <a:r>
              <a:rPr lang="en-US" dirty="0" smtClean="0"/>
              <a:t>(Clustering </a:t>
            </a:r>
            <a:r>
              <a:rPr lang="en-US" dirty="0"/>
              <a:t>Using Wavelet </a:t>
            </a:r>
            <a:r>
              <a:rPr lang="en-US" dirty="0" smtClean="0"/>
              <a:t>Transformation)</a:t>
            </a:r>
          </a:p>
          <a:p>
            <a:pPr lvl="2" algn="just"/>
            <a:r>
              <a:rPr lang="en-US" dirty="0" smtClean="0"/>
              <a:t>CLIQUE </a:t>
            </a:r>
            <a:r>
              <a:rPr lang="en-US" dirty="0"/>
              <a:t>are some example of grid-based </a:t>
            </a:r>
            <a:r>
              <a:rPr lang="en-US" dirty="0" smtClean="0"/>
              <a:t>method.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473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Clustering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1828800"/>
            <a:ext cx="22098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Cluster Analysis</a:t>
            </a:r>
            <a:endParaRPr lang="en-US" dirty="0"/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 rot="5400000">
            <a:off x="2543205" y="1819305"/>
            <a:ext cx="1276290" cy="20955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" idx="2"/>
          </p:cNvCxnSpPr>
          <p:nvPr/>
        </p:nvCxnSpPr>
        <p:spPr>
          <a:xfrm rot="5400000">
            <a:off x="3642271" y="2549039"/>
            <a:ext cx="906958" cy="2667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2"/>
          </p:cNvCxnSpPr>
          <p:nvPr/>
        </p:nvCxnSpPr>
        <p:spPr>
          <a:xfrm rot="16200000" flipH="1">
            <a:off x="4358789" y="2099221"/>
            <a:ext cx="1302722" cy="15621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2"/>
          </p:cNvCxnSpPr>
          <p:nvPr/>
        </p:nvCxnSpPr>
        <p:spPr>
          <a:xfrm rot="16200000" flipH="1">
            <a:off x="5299621" y="1158389"/>
            <a:ext cx="1287958" cy="3429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19200" y="3505200"/>
            <a:ext cx="17526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Hierarchical Methods</a:t>
            </a:r>
            <a:endParaRPr lang="en-US" dirty="0"/>
          </a:p>
        </p:txBody>
      </p:sp>
      <p:cxnSp>
        <p:nvCxnSpPr>
          <p:cNvPr id="22" name="Straight Connector 21"/>
          <p:cNvCxnSpPr>
            <a:stCxn id="20" idx="2"/>
          </p:cNvCxnSpPr>
          <p:nvPr/>
        </p:nvCxnSpPr>
        <p:spPr>
          <a:xfrm flipH="1">
            <a:off x="1219200" y="4151531"/>
            <a:ext cx="876300" cy="725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2"/>
          </p:cNvCxnSpPr>
          <p:nvPr/>
        </p:nvCxnSpPr>
        <p:spPr>
          <a:xfrm>
            <a:off x="2095500" y="4151531"/>
            <a:ext cx="1104900" cy="72526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48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Agglomerative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622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Divisive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00400" y="3124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Partitions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3581400" y="3493532"/>
            <a:ext cx="381000" cy="7736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62400" y="3493532"/>
            <a:ext cx="1524000" cy="13832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43200" y="4267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72000" y="48768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Density-Based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53000" y="3505200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Grid-Based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934200" y="3516868"/>
            <a:ext cx="17526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Model-Based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705600" y="4876800"/>
            <a:ext cx="18288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Expectation</a:t>
            </a:r>
          </a:p>
          <a:p>
            <a:r>
              <a:rPr lang="en-US" dirty="0" smtClean="0"/>
              <a:t>Maximization</a:t>
            </a:r>
            <a:endParaRPr lang="en-US" dirty="0"/>
          </a:p>
        </p:txBody>
      </p:sp>
      <p:cxnSp>
        <p:nvCxnSpPr>
          <p:cNvPr id="42" name="Straight Connector 41"/>
          <p:cNvCxnSpPr>
            <a:endCxn id="40" idx="0"/>
          </p:cNvCxnSpPr>
          <p:nvPr/>
        </p:nvCxnSpPr>
        <p:spPr>
          <a:xfrm>
            <a:off x="3962400" y="3531632"/>
            <a:ext cx="3657600" cy="13451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1466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US" dirty="0" smtClean="0"/>
              <a:t>K-means Algorithm: The K-means algorithm may be described as follows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Select the number of clusters. Let this number be K.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Pick K seeds as centroids of the k clusters. The seeds may be picked randomly unless the user has some insight into the data.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dirty="0" smtClean="0">
                <a:solidFill>
                  <a:srgbClr val="FF0000"/>
                </a:solidFill>
              </a:rPr>
              <a:t>Euclidean distance </a:t>
            </a:r>
            <a:r>
              <a:rPr lang="en-US" dirty="0" smtClean="0"/>
              <a:t>of each object in the dataset from each of the centroids.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Allocate each object to the cluster it is nearest to base on the distances computer in the previous step.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Compute the </a:t>
            </a:r>
            <a:r>
              <a:rPr lang="en-US" dirty="0" smtClean="0">
                <a:solidFill>
                  <a:srgbClr val="FF0000"/>
                </a:solidFill>
              </a:rPr>
              <a:t>centroids of the clusters </a:t>
            </a:r>
            <a:r>
              <a:rPr lang="en-US" dirty="0" smtClean="0"/>
              <a:t>by computing the means of the attribute values of the objects in each cluster.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Cheek if the stopping criterion has been met(e.g. the cluster membership is unchanged) if yes go to step 7. If not, go to step 3.</a:t>
            </a:r>
          </a:p>
          <a:p>
            <a:pPr marL="880110" lvl="1" indent="-514350" algn="just">
              <a:buFont typeface="+mj-lt"/>
              <a:buAutoNum type="arabicPeriod"/>
            </a:pPr>
            <a:r>
              <a:rPr lang="en-US" dirty="0" smtClean="0"/>
              <a:t>[optional</a:t>
            </a:r>
            <a:r>
              <a:rPr lang="en-US" dirty="0"/>
              <a:t>] One may decide to stop at this stage or to split a cluster or combine two clusters heuristically until a stopping criterion is met.</a:t>
            </a:r>
            <a:endParaRPr lang="en-US" dirty="0" smtClean="0"/>
          </a:p>
          <a:p>
            <a:pPr marL="880110" lvl="1" indent="-514350" algn="just">
              <a:buFont typeface="+mj-lt"/>
              <a:buAutoNum type="arabicPeriod"/>
            </a:pPr>
            <a:endParaRPr lang="en-US" dirty="0" smtClean="0"/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0162" name="Picture 2"/>
          <p:cNvPicPr>
            <a:picLocks noChangeAspect="1" noChangeArrowheads="1"/>
          </p:cNvPicPr>
          <p:nvPr/>
        </p:nvPicPr>
        <p:blipFill>
          <a:blip r:embed="rId2"/>
          <a:srcRect l="31875" t="24444" r="26875" b="28889"/>
          <a:stretch>
            <a:fillRect/>
          </a:stretch>
        </p:blipFill>
        <p:spPr bwMode="auto">
          <a:xfrm>
            <a:off x="1524000" y="1981200"/>
            <a:ext cx="5867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 l="31875" t="22222" r="30625" b="30000"/>
          <a:stretch>
            <a:fillRect/>
          </a:stretch>
        </p:blipFill>
        <p:spPr bwMode="auto">
          <a:xfrm>
            <a:off x="1493876" y="1828801"/>
            <a:ext cx="5335549" cy="38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1186" name="Picture 2"/>
          <p:cNvPicPr>
            <a:picLocks noChangeAspect="1" noChangeArrowheads="1"/>
          </p:cNvPicPr>
          <p:nvPr/>
        </p:nvPicPr>
        <p:blipFill>
          <a:blip r:embed="rId2"/>
          <a:srcRect l="31250" t="22222" r="30625" b="28889"/>
          <a:stretch>
            <a:fillRect/>
          </a:stretch>
        </p:blipFill>
        <p:spPr bwMode="auto">
          <a:xfrm>
            <a:off x="1447800" y="1828800"/>
            <a:ext cx="5486400" cy="39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 l="31875" t="22222" r="30625" b="30000"/>
          <a:stretch>
            <a:fillRect/>
          </a:stretch>
        </p:blipFill>
        <p:spPr bwMode="auto">
          <a:xfrm>
            <a:off x="1493876" y="1828801"/>
            <a:ext cx="5335549" cy="3823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4"/>
          <a:srcRect l="33750" t="23333" r="30625" b="30000"/>
          <a:stretch>
            <a:fillRect/>
          </a:stretch>
        </p:blipFill>
        <p:spPr bwMode="auto">
          <a:xfrm>
            <a:off x="1752599" y="1876925"/>
            <a:ext cx="5105401" cy="376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2"/>
          <a:srcRect l="33125" t="22222" r="31250" b="28889"/>
          <a:stretch>
            <a:fillRect/>
          </a:stretch>
        </p:blipFill>
        <p:spPr bwMode="auto">
          <a:xfrm>
            <a:off x="1524000" y="1752600"/>
            <a:ext cx="5257800" cy="4058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Algorithm(K-means)</a:t>
            </a:r>
            <a:endParaRPr lang="en-US" dirty="0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2"/>
          <a:srcRect l="33125" t="23333" r="30000" b="28889"/>
          <a:stretch>
            <a:fillRect/>
          </a:stretch>
        </p:blipFill>
        <p:spPr bwMode="auto">
          <a:xfrm>
            <a:off x="1524000" y="1848173"/>
            <a:ext cx="5410200" cy="3943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72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 vs. unsupervised learning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srgbClr val="FF0000"/>
                </a:solidFill>
                <a:ea typeface="ＭＳ Ｐゴシック" pitchFamily="50" charset="-128"/>
              </a:rPr>
              <a:t>Supervised learning</a:t>
            </a:r>
            <a:r>
              <a:rPr lang="en-US" altLang="ja-JP" sz="2400" dirty="0">
                <a:solidFill>
                  <a:srgbClr val="FF5050"/>
                </a:solidFill>
                <a:ea typeface="ＭＳ Ｐゴシック" pitchFamily="50" charset="-128"/>
              </a:rPr>
              <a:t>:</a:t>
            </a:r>
            <a:r>
              <a:rPr lang="en-US" altLang="ja-JP" sz="2400" dirty="0">
                <a:ea typeface="ＭＳ Ｐゴシック" pitchFamily="50" charset="-128"/>
              </a:rPr>
              <a:t> discover patterns in the data that relate data attributes with a target (class) attribute. </a:t>
            </a:r>
          </a:p>
          <a:p>
            <a:pPr lvl="1"/>
            <a:r>
              <a:rPr lang="en-US" altLang="ja-JP" sz="2000" dirty="0">
                <a:ea typeface="ＭＳ Ｐゴシック" pitchFamily="50" charset="-128"/>
              </a:rPr>
              <a:t>These patterns are then utilized to predict the values of the target attribute in future data instances. </a:t>
            </a:r>
          </a:p>
        </p:txBody>
      </p:sp>
      <p:pic>
        <p:nvPicPr>
          <p:cNvPr id="218114" name="Picture 2"/>
          <p:cNvPicPr>
            <a:picLocks noChangeAspect="1" noChangeArrowheads="1"/>
          </p:cNvPicPr>
          <p:nvPr/>
        </p:nvPicPr>
        <p:blipFill>
          <a:blip r:embed="rId2"/>
          <a:srcRect l="26250" t="30000" r="30000" b="30000"/>
          <a:stretch>
            <a:fillRect/>
          </a:stretch>
        </p:blipFill>
        <p:spPr bwMode="auto">
          <a:xfrm>
            <a:off x="2057400" y="3657600"/>
            <a:ext cx="5334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/>
              <a:t>k-Means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667000" y="2346325"/>
            <a:ext cx="1828800" cy="1828800"/>
            <a:chOff x="528" y="240"/>
            <a:chExt cx="2142" cy="1872"/>
          </a:xfrm>
        </p:grpSpPr>
        <p:graphicFrame>
          <p:nvGraphicFramePr>
            <p:cNvPr id="195589" name="Object 5"/>
            <p:cNvGraphicFramePr>
              <a:graphicFrameLocks noChangeAspect="1"/>
            </p:cNvGraphicFramePr>
            <p:nvPr/>
          </p:nvGraphicFramePr>
          <p:xfrm>
            <a:off x="528" y="240"/>
            <a:ext cx="2142" cy="1872"/>
          </p:xfrm>
          <a:graphic>
            <a:graphicData uri="http://schemas.openxmlformats.org/presentationml/2006/ole">
              <p:oleObj spid="_x0000_s226307" name="Worksheet" r:id="rId4" imgW="4016160" imgH="3442680" progId="Excel.Sheet.8">
                <p:embed/>
              </p:oleObj>
            </a:graphicData>
          </a:graphic>
        </p:graphicFrame>
        <p:sp>
          <p:nvSpPr>
            <p:cNvPr id="195590" name="Freeform 6"/>
            <p:cNvSpPr>
              <a:spLocks/>
            </p:cNvSpPr>
            <p:nvPr/>
          </p:nvSpPr>
          <p:spPr bwMode="auto">
            <a:xfrm>
              <a:off x="1008" y="557"/>
              <a:ext cx="852" cy="1260"/>
            </a:xfrm>
            <a:custGeom>
              <a:avLst/>
              <a:gdLst/>
              <a:ahLst/>
              <a:cxnLst>
                <a:cxn ang="0">
                  <a:pos x="518" y="280"/>
                </a:cxn>
                <a:cxn ang="0">
                  <a:pos x="392" y="36"/>
                </a:cxn>
                <a:cxn ang="0">
                  <a:pos x="237" y="21"/>
                </a:cxn>
                <a:cxn ang="0">
                  <a:pos x="133" y="73"/>
                </a:cxn>
                <a:cxn ang="0">
                  <a:pos x="0" y="369"/>
                </a:cxn>
                <a:cxn ang="0">
                  <a:pos x="44" y="688"/>
                </a:cxn>
                <a:cxn ang="0">
                  <a:pos x="362" y="1117"/>
                </a:cxn>
                <a:cxn ang="0">
                  <a:pos x="429" y="1139"/>
                </a:cxn>
                <a:cxn ang="0">
                  <a:pos x="451" y="1154"/>
                </a:cxn>
                <a:cxn ang="0">
                  <a:pos x="525" y="1176"/>
                </a:cxn>
                <a:cxn ang="0">
                  <a:pos x="622" y="1228"/>
                </a:cxn>
                <a:cxn ang="0">
                  <a:pos x="792" y="1243"/>
                </a:cxn>
                <a:cxn ang="0">
                  <a:pos x="785" y="1021"/>
                </a:cxn>
                <a:cxn ang="0">
                  <a:pos x="748" y="954"/>
                </a:cxn>
                <a:cxn ang="0">
                  <a:pos x="688" y="858"/>
                </a:cxn>
                <a:cxn ang="0">
                  <a:pos x="622" y="762"/>
                </a:cxn>
                <a:cxn ang="0">
                  <a:pos x="607" y="732"/>
                </a:cxn>
                <a:cxn ang="0">
                  <a:pos x="592" y="710"/>
                </a:cxn>
                <a:cxn ang="0">
                  <a:pos x="555" y="643"/>
                </a:cxn>
                <a:cxn ang="0">
                  <a:pos x="540" y="621"/>
                </a:cxn>
                <a:cxn ang="0">
                  <a:pos x="518" y="280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591" name="Freeform 7"/>
            <p:cNvSpPr>
              <a:spLocks/>
            </p:cNvSpPr>
            <p:nvPr/>
          </p:nvSpPr>
          <p:spPr bwMode="auto">
            <a:xfrm>
              <a:off x="1587" y="889"/>
              <a:ext cx="768" cy="630"/>
            </a:xfrm>
            <a:custGeom>
              <a:avLst/>
              <a:gdLst/>
              <a:ahLst/>
              <a:cxnLst>
                <a:cxn ang="0">
                  <a:pos x="183" y="67"/>
                </a:cxn>
                <a:cxn ang="0">
                  <a:pos x="72" y="74"/>
                </a:cxn>
                <a:cxn ang="0">
                  <a:pos x="5" y="170"/>
                </a:cxn>
                <a:cxn ang="0">
                  <a:pos x="13" y="311"/>
                </a:cxn>
                <a:cxn ang="0">
                  <a:pos x="57" y="356"/>
                </a:cxn>
                <a:cxn ang="0">
                  <a:pos x="109" y="415"/>
                </a:cxn>
                <a:cxn ang="0">
                  <a:pos x="235" y="548"/>
                </a:cxn>
                <a:cxn ang="0">
                  <a:pos x="257" y="570"/>
                </a:cxn>
                <a:cxn ang="0">
                  <a:pos x="331" y="593"/>
                </a:cxn>
                <a:cxn ang="0">
                  <a:pos x="450" y="630"/>
                </a:cxn>
                <a:cxn ang="0">
                  <a:pos x="598" y="607"/>
                </a:cxn>
                <a:cxn ang="0">
                  <a:pos x="657" y="585"/>
                </a:cxn>
                <a:cxn ang="0">
                  <a:pos x="687" y="533"/>
                </a:cxn>
                <a:cxn ang="0">
                  <a:pos x="717" y="474"/>
                </a:cxn>
                <a:cxn ang="0">
                  <a:pos x="724" y="437"/>
                </a:cxn>
                <a:cxn ang="0">
                  <a:pos x="739" y="415"/>
                </a:cxn>
                <a:cxn ang="0">
                  <a:pos x="768" y="296"/>
                </a:cxn>
                <a:cxn ang="0">
                  <a:pos x="761" y="178"/>
                </a:cxn>
                <a:cxn ang="0">
                  <a:pos x="724" y="111"/>
                </a:cxn>
                <a:cxn ang="0">
                  <a:pos x="465" y="0"/>
                </a:cxn>
                <a:cxn ang="0">
                  <a:pos x="205" y="30"/>
                </a:cxn>
                <a:cxn ang="0">
                  <a:pos x="183" y="67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876800" y="2346325"/>
            <a:ext cx="1828800" cy="1828800"/>
            <a:chOff x="4144" y="1265"/>
            <a:chExt cx="1400" cy="1254"/>
          </a:xfrm>
        </p:grpSpPr>
        <p:sp>
          <p:nvSpPr>
            <p:cNvPr id="195593" name="Rectangle 9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4" name="Rectangle 10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5" name="Line 11"/>
            <p:cNvSpPr>
              <a:spLocks noChangeShapeType="1"/>
            </p:cNvSpPr>
            <p:nvPr/>
          </p:nvSpPr>
          <p:spPr bwMode="auto">
            <a:xfrm>
              <a:off x="4278" y="226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6" name="Line 12"/>
            <p:cNvSpPr>
              <a:spLocks noChangeShapeType="1"/>
            </p:cNvSpPr>
            <p:nvPr/>
          </p:nvSpPr>
          <p:spPr bwMode="auto">
            <a:xfrm>
              <a:off x="4278" y="2163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7" name="Line 13"/>
            <p:cNvSpPr>
              <a:spLocks noChangeShapeType="1"/>
            </p:cNvSpPr>
            <p:nvPr/>
          </p:nvSpPr>
          <p:spPr bwMode="auto">
            <a:xfrm>
              <a:off x="4278" y="2061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8" name="Line 14"/>
            <p:cNvSpPr>
              <a:spLocks noChangeShapeType="1"/>
            </p:cNvSpPr>
            <p:nvPr/>
          </p:nvSpPr>
          <p:spPr bwMode="auto">
            <a:xfrm>
              <a:off x="4278" y="19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9" name="Line 15"/>
            <p:cNvSpPr>
              <a:spLocks noChangeShapeType="1"/>
            </p:cNvSpPr>
            <p:nvPr/>
          </p:nvSpPr>
          <p:spPr bwMode="auto">
            <a:xfrm>
              <a:off x="4278" y="1858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0" name="Line 16"/>
            <p:cNvSpPr>
              <a:spLocks noChangeShapeType="1"/>
            </p:cNvSpPr>
            <p:nvPr/>
          </p:nvSpPr>
          <p:spPr bwMode="auto">
            <a:xfrm>
              <a:off x="4278" y="1760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1" name="Line 17"/>
            <p:cNvSpPr>
              <a:spLocks noChangeShapeType="1"/>
            </p:cNvSpPr>
            <p:nvPr/>
          </p:nvSpPr>
          <p:spPr bwMode="auto">
            <a:xfrm>
              <a:off x="4278" y="1659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2" name="Line 18"/>
            <p:cNvSpPr>
              <a:spLocks noChangeShapeType="1"/>
            </p:cNvSpPr>
            <p:nvPr/>
          </p:nvSpPr>
          <p:spPr bwMode="auto">
            <a:xfrm>
              <a:off x="4278" y="1557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3" name="Line 19"/>
            <p:cNvSpPr>
              <a:spLocks noChangeShapeType="1"/>
            </p:cNvSpPr>
            <p:nvPr/>
          </p:nvSpPr>
          <p:spPr bwMode="auto">
            <a:xfrm>
              <a:off x="4278" y="145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4" name="Line 20"/>
            <p:cNvSpPr>
              <a:spLocks noChangeShapeType="1"/>
            </p:cNvSpPr>
            <p:nvPr/>
          </p:nvSpPr>
          <p:spPr bwMode="auto">
            <a:xfrm>
              <a:off x="4278" y="1354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5" name="Line 21"/>
            <p:cNvSpPr>
              <a:spLocks noChangeShapeType="1"/>
            </p:cNvSpPr>
            <p:nvPr/>
          </p:nvSpPr>
          <p:spPr bwMode="auto">
            <a:xfrm>
              <a:off x="439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6" name="Line 22"/>
            <p:cNvSpPr>
              <a:spLocks noChangeShapeType="1"/>
            </p:cNvSpPr>
            <p:nvPr/>
          </p:nvSpPr>
          <p:spPr bwMode="auto">
            <a:xfrm>
              <a:off x="4516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7" name="Line 23"/>
            <p:cNvSpPr>
              <a:spLocks noChangeShapeType="1"/>
            </p:cNvSpPr>
            <p:nvPr/>
          </p:nvSpPr>
          <p:spPr bwMode="auto">
            <a:xfrm>
              <a:off x="463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8" name="Line 24"/>
            <p:cNvSpPr>
              <a:spLocks noChangeShapeType="1"/>
            </p:cNvSpPr>
            <p:nvPr/>
          </p:nvSpPr>
          <p:spPr bwMode="auto">
            <a:xfrm>
              <a:off x="475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9" name="Line 25"/>
            <p:cNvSpPr>
              <a:spLocks noChangeShapeType="1"/>
            </p:cNvSpPr>
            <p:nvPr/>
          </p:nvSpPr>
          <p:spPr bwMode="auto">
            <a:xfrm>
              <a:off x="488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0" name="Line 26"/>
            <p:cNvSpPr>
              <a:spLocks noChangeShapeType="1"/>
            </p:cNvSpPr>
            <p:nvPr/>
          </p:nvSpPr>
          <p:spPr bwMode="auto">
            <a:xfrm>
              <a:off x="499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1" name="Line 27"/>
            <p:cNvSpPr>
              <a:spLocks noChangeShapeType="1"/>
            </p:cNvSpPr>
            <p:nvPr/>
          </p:nvSpPr>
          <p:spPr bwMode="auto">
            <a:xfrm>
              <a:off x="511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2" name="Line 28"/>
            <p:cNvSpPr>
              <a:spLocks noChangeShapeType="1"/>
            </p:cNvSpPr>
            <p:nvPr/>
          </p:nvSpPr>
          <p:spPr bwMode="auto">
            <a:xfrm>
              <a:off x="5240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3" name="Line 29"/>
            <p:cNvSpPr>
              <a:spLocks noChangeShapeType="1"/>
            </p:cNvSpPr>
            <p:nvPr/>
          </p:nvSpPr>
          <p:spPr bwMode="auto">
            <a:xfrm>
              <a:off x="535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4" name="Line 30"/>
            <p:cNvSpPr>
              <a:spLocks noChangeShapeType="1"/>
            </p:cNvSpPr>
            <p:nvPr/>
          </p:nvSpPr>
          <p:spPr bwMode="auto">
            <a:xfrm>
              <a:off x="5479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5" name="Rectangle 31"/>
            <p:cNvSpPr>
              <a:spLocks noChangeArrowheads="1"/>
            </p:cNvSpPr>
            <p:nvPr/>
          </p:nvSpPr>
          <p:spPr bwMode="auto">
            <a:xfrm>
              <a:off x="4278" y="1354"/>
              <a:ext cx="1201" cy="1012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6" name="Line 32"/>
            <p:cNvSpPr>
              <a:spLocks noChangeShapeType="1"/>
            </p:cNvSpPr>
            <p:nvPr/>
          </p:nvSpPr>
          <p:spPr bwMode="auto">
            <a:xfrm>
              <a:off x="4278" y="1354"/>
              <a:ext cx="1" cy="10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7" name="Line 33"/>
            <p:cNvSpPr>
              <a:spLocks noChangeShapeType="1"/>
            </p:cNvSpPr>
            <p:nvPr/>
          </p:nvSpPr>
          <p:spPr bwMode="auto">
            <a:xfrm>
              <a:off x="4266" y="236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8" name="Line 34"/>
            <p:cNvSpPr>
              <a:spLocks noChangeShapeType="1"/>
            </p:cNvSpPr>
            <p:nvPr/>
          </p:nvSpPr>
          <p:spPr bwMode="auto">
            <a:xfrm>
              <a:off x="4266" y="226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9" name="Line 35"/>
            <p:cNvSpPr>
              <a:spLocks noChangeShapeType="1"/>
            </p:cNvSpPr>
            <p:nvPr/>
          </p:nvSpPr>
          <p:spPr bwMode="auto">
            <a:xfrm>
              <a:off x="4266" y="2163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0" name="Line 36"/>
            <p:cNvSpPr>
              <a:spLocks noChangeShapeType="1"/>
            </p:cNvSpPr>
            <p:nvPr/>
          </p:nvSpPr>
          <p:spPr bwMode="auto">
            <a:xfrm>
              <a:off x="4266" y="2061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1" name="Line 37"/>
            <p:cNvSpPr>
              <a:spLocks noChangeShapeType="1"/>
            </p:cNvSpPr>
            <p:nvPr/>
          </p:nvSpPr>
          <p:spPr bwMode="auto">
            <a:xfrm>
              <a:off x="4266" y="19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2" name="Line 38"/>
            <p:cNvSpPr>
              <a:spLocks noChangeShapeType="1"/>
            </p:cNvSpPr>
            <p:nvPr/>
          </p:nvSpPr>
          <p:spPr bwMode="auto">
            <a:xfrm>
              <a:off x="4266" y="1858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3" name="Line 39"/>
            <p:cNvSpPr>
              <a:spLocks noChangeShapeType="1"/>
            </p:cNvSpPr>
            <p:nvPr/>
          </p:nvSpPr>
          <p:spPr bwMode="auto">
            <a:xfrm>
              <a:off x="4266" y="1760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4" name="Line 40"/>
            <p:cNvSpPr>
              <a:spLocks noChangeShapeType="1"/>
            </p:cNvSpPr>
            <p:nvPr/>
          </p:nvSpPr>
          <p:spPr bwMode="auto">
            <a:xfrm>
              <a:off x="4266" y="1659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5" name="Line 41"/>
            <p:cNvSpPr>
              <a:spLocks noChangeShapeType="1"/>
            </p:cNvSpPr>
            <p:nvPr/>
          </p:nvSpPr>
          <p:spPr bwMode="auto">
            <a:xfrm>
              <a:off x="4266" y="1557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6" name="Line 42"/>
            <p:cNvSpPr>
              <a:spLocks noChangeShapeType="1"/>
            </p:cNvSpPr>
            <p:nvPr/>
          </p:nvSpPr>
          <p:spPr bwMode="auto">
            <a:xfrm>
              <a:off x="4266" y="1456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7" name="Line 43"/>
            <p:cNvSpPr>
              <a:spLocks noChangeShapeType="1"/>
            </p:cNvSpPr>
            <p:nvPr/>
          </p:nvSpPr>
          <p:spPr bwMode="auto">
            <a:xfrm>
              <a:off x="4266" y="1354"/>
              <a:ext cx="12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8" name="Line 44"/>
            <p:cNvSpPr>
              <a:spLocks noChangeShapeType="1"/>
            </p:cNvSpPr>
            <p:nvPr/>
          </p:nvSpPr>
          <p:spPr bwMode="auto">
            <a:xfrm>
              <a:off x="4278" y="2366"/>
              <a:ext cx="1201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9" name="Line 45"/>
            <p:cNvSpPr>
              <a:spLocks noChangeShapeType="1"/>
            </p:cNvSpPr>
            <p:nvPr/>
          </p:nvSpPr>
          <p:spPr bwMode="auto">
            <a:xfrm flipV="1">
              <a:off x="427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0" name="Line 46"/>
            <p:cNvSpPr>
              <a:spLocks noChangeShapeType="1"/>
            </p:cNvSpPr>
            <p:nvPr/>
          </p:nvSpPr>
          <p:spPr bwMode="auto">
            <a:xfrm flipV="1">
              <a:off x="439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1" name="Line 47"/>
            <p:cNvSpPr>
              <a:spLocks noChangeShapeType="1"/>
            </p:cNvSpPr>
            <p:nvPr/>
          </p:nvSpPr>
          <p:spPr bwMode="auto">
            <a:xfrm flipV="1">
              <a:off x="4516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2" name="Line 48"/>
            <p:cNvSpPr>
              <a:spLocks noChangeShapeType="1"/>
            </p:cNvSpPr>
            <p:nvPr/>
          </p:nvSpPr>
          <p:spPr bwMode="auto">
            <a:xfrm flipV="1">
              <a:off x="463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3" name="Line 49"/>
            <p:cNvSpPr>
              <a:spLocks noChangeShapeType="1"/>
            </p:cNvSpPr>
            <p:nvPr/>
          </p:nvSpPr>
          <p:spPr bwMode="auto">
            <a:xfrm flipV="1">
              <a:off x="475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4" name="Line 50"/>
            <p:cNvSpPr>
              <a:spLocks noChangeShapeType="1"/>
            </p:cNvSpPr>
            <p:nvPr/>
          </p:nvSpPr>
          <p:spPr bwMode="auto">
            <a:xfrm flipV="1">
              <a:off x="488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5" name="Line 51"/>
            <p:cNvSpPr>
              <a:spLocks noChangeShapeType="1"/>
            </p:cNvSpPr>
            <p:nvPr/>
          </p:nvSpPr>
          <p:spPr bwMode="auto">
            <a:xfrm flipV="1">
              <a:off x="499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6" name="Line 52"/>
            <p:cNvSpPr>
              <a:spLocks noChangeShapeType="1"/>
            </p:cNvSpPr>
            <p:nvPr/>
          </p:nvSpPr>
          <p:spPr bwMode="auto">
            <a:xfrm flipV="1">
              <a:off x="511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7" name="Line 53"/>
            <p:cNvSpPr>
              <a:spLocks noChangeShapeType="1"/>
            </p:cNvSpPr>
            <p:nvPr/>
          </p:nvSpPr>
          <p:spPr bwMode="auto">
            <a:xfrm flipV="1">
              <a:off x="5240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8" name="Line 54"/>
            <p:cNvSpPr>
              <a:spLocks noChangeShapeType="1"/>
            </p:cNvSpPr>
            <p:nvPr/>
          </p:nvSpPr>
          <p:spPr bwMode="auto">
            <a:xfrm flipV="1">
              <a:off x="5358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9" name="Line 55"/>
            <p:cNvSpPr>
              <a:spLocks noChangeShapeType="1"/>
            </p:cNvSpPr>
            <p:nvPr/>
          </p:nvSpPr>
          <p:spPr bwMode="auto">
            <a:xfrm flipV="1">
              <a:off x="5479" y="2366"/>
              <a:ext cx="1" cy="13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0" name="Freeform 56"/>
            <p:cNvSpPr>
              <a:spLocks/>
            </p:cNvSpPr>
            <p:nvPr/>
          </p:nvSpPr>
          <p:spPr bwMode="auto">
            <a:xfrm>
              <a:off x="4609" y="1930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30"/>
                </a:cxn>
                <a:cxn ang="0">
                  <a:pos x="29" y="59"/>
                </a:cxn>
                <a:cxn ang="0">
                  <a:pos x="0" y="30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30"/>
                  </a:lnTo>
                  <a:lnTo>
                    <a:pt x="29" y="59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1" name="Freeform 57"/>
            <p:cNvSpPr>
              <a:spLocks/>
            </p:cNvSpPr>
            <p:nvPr/>
          </p:nvSpPr>
          <p:spPr bwMode="auto">
            <a:xfrm>
              <a:off x="4609" y="1731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29"/>
                </a:cxn>
                <a:cxn ang="0">
                  <a:pos x="29" y="59"/>
                </a:cxn>
                <a:cxn ang="0">
                  <a:pos x="0" y="29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2" name="Freeform 58"/>
            <p:cNvSpPr>
              <a:spLocks/>
            </p:cNvSpPr>
            <p:nvPr/>
          </p:nvSpPr>
          <p:spPr bwMode="auto">
            <a:xfrm>
              <a:off x="5091" y="2032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29"/>
                </a:cxn>
                <a:cxn ang="0">
                  <a:pos x="28" y="59"/>
                </a:cxn>
                <a:cxn ang="0">
                  <a:pos x="0" y="29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3" name="Freeform 59"/>
            <p:cNvSpPr>
              <a:spLocks/>
            </p:cNvSpPr>
            <p:nvPr/>
          </p:nvSpPr>
          <p:spPr bwMode="auto">
            <a:xfrm>
              <a:off x="4731" y="1629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59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4" name="Freeform 60"/>
            <p:cNvSpPr>
              <a:spLocks/>
            </p:cNvSpPr>
            <p:nvPr/>
          </p:nvSpPr>
          <p:spPr bwMode="auto">
            <a:xfrm>
              <a:off x="4609" y="1528"/>
              <a:ext cx="57" cy="59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57" y="29"/>
                </a:cxn>
                <a:cxn ang="0">
                  <a:pos x="29" y="59"/>
                </a:cxn>
                <a:cxn ang="0">
                  <a:pos x="0" y="29"/>
                </a:cxn>
                <a:cxn ang="0">
                  <a:pos x="29" y="0"/>
                </a:cxn>
              </a:cxnLst>
              <a:rect l="0" t="0" r="r" b="b"/>
              <a:pathLst>
                <a:path w="57" h="59">
                  <a:moveTo>
                    <a:pt x="29" y="0"/>
                  </a:moveTo>
                  <a:lnTo>
                    <a:pt x="57" y="29"/>
                  </a:lnTo>
                  <a:lnTo>
                    <a:pt x="29" y="59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5" name="Freeform 61"/>
            <p:cNvSpPr>
              <a:spLocks/>
            </p:cNvSpPr>
            <p:nvPr/>
          </p:nvSpPr>
          <p:spPr bwMode="auto">
            <a:xfrm>
              <a:off x="5212" y="1832"/>
              <a:ext cx="57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6" name="Freeform 62"/>
            <p:cNvSpPr>
              <a:spLocks/>
            </p:cNvSpPr>
            <p:nvPr/>
          </p:nvSpPr>
          <p:spPr bwMode="auto">
            <a:xfrm>
              <a:off x="4731" y="1832"/>
              <a:ext cx="56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60">
                  <a:moveTo>
                    <a:pt x="28" y="0"/>
                  </a:moveTo>
                  <a:lnTo>
                    <a:pt x="56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7" name="Freeform 63"/>
            <p:cNvSpPr>
              <a:spLocks/>
            </p:cNvSpPr>
            <p:nvPr/>
          </p:nvSpPr>
          <p:spPr bwMode="auto">
            <a:xfrm>
              <a:off x="4852" y="2235"/>
              <a:ext cx="57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29"/>
                </a:cxn>
                <a:cxn ang="0">
                  <a:pos x="28" y="59"/>
                </a:cxn>
                <a:cxn ang="0">
                  <a:pos x="0" y="29"/>
                </a:cxn>
                <a:cxn ang="0">
                  <a:pos x="28" y="0"/>
                </a:cxn>
              </a:cxnLst>
              <a:rect l="0" t="0" r="r" b="b"/>
              <a:pathLst>
                <a:path w="57" h="59">
                  <a:moveTo>
                    <a:pt x="28" y="0"/>
                  </a:moveTo>
                  <a:lnTo>
                    <a:pt x="57" y="29"/>
                  </a:lnTo>
                  <a:lnTo>
                    <a:pt x="28" y="59"/>
                  </a:lnTo>
                  <a:lnTo>
                    <a:pt x="0" y="29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FFFF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8" name="Freeform 64"/>
            <p:cNvSpPr>
              <a:spLocks/>
            </p:cNvSpPr>
            <p:nvPr/>
          </p:nvSpPr>
          <p:spPr bwMode="auto">
            <a:xfrm>
              <a:off x="5091" y="1930"/>
              <a:ext cx="56" cy="5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6" y="30"/>
                </a:cxn>
                <a:cxn ang="0">
                  <a:pos x="28" y="59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6" h="59">
                  <a:moveTo>
                    <a:pt x="28" y="0"/>
                  </a:moveTo>
                  <a:lnTo>
                    <a:pt x="56" y="30"/>
                  </a:lnTo>
                  <a:lnTo>
                    <a:pt x="28" y="59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9" name="Freeform 65"/>
            <p:cNvSpPr>
              <a:spLocks/>
            </p:cNvSpPr>
            <p:nvPr/>
          </p:nvSpPr>
          <p:spPr bwMode="auto">
            <a:xfrm>
              <a:off x="4852" y="1832"/>
              <a:ext cx="57" cy="6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57" y="30"/>
                </a:cxn>
                <a:cxn ang="0">
                  <a:pos x="28" y="60"/>
                </a:cxn>
                <a:cxn ang="0">
                  <a:pos x="0" y="30"/>
                </a:cxn>
                <a:cxn ang="0">
                  <a:pos x="28" y="0"/>
                </a:cxn>
              </a:cxnLst>
              <a:rect l="0" t="0" r="r" b="b"/>
              <a:pathLst>
                <a:path w="57" h="60">
                  <a:moveTo>
                    <a:pt x="28" y="0"/>
                  </a:moveTo>
                  <a:lnTo>
                    <a:pt x="57" y="30"/>
                  </a:lnTo>
                  <a:lnTo>
                    <a:pt x="28" y="60"/>
                  </a:lnTo>
                  <a:lnTo>
                    <a:pt x="0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80"/>
            </a:solidFill>
            <a:ln w="6350">
              <a:solidFill>
                <a:srgbClr val="000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0" name="Oval 66"/>
            <p:cNvSpPr>
              <a:spLocks noChangeArrowheads="1"/>
            </p:cNvSpPr>
            <p:nvPr/>
          </p:nvSpPr>
          <p:spPr bwMode="auto">
            <a:xfrm>
              <a:off x="4686" y="1811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1" name="Oval 67"/>
            <p:cNvSpPr>
              <a:spLocks noChangeArrowheads="1"/>
            </p:cNvSpPr>
            <p:nvPr/>
          </p:nvSpPr>
          <p:spPr bwMode="auto">
            <a:xfrm>
              <a:off x="5054" y="1900"/>
              <a:ext cx="53" cy="55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2" name="Rectangle 68"/>
            <p:cNvSpPr>
              <a:spLocks noChangeArrowheads="1"/>
            </p:cNvSpPr>
            <p:nvPr/>
          </p:nvSpPr>
          <p:spPr bwMode="auto">
            <a:xfrm>
              <a:off x="4221" y="2336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3" name="Rectangle 69"/>
            <p:cNvSpPr>
              <a:spLocks noChangeArrowheads="1"/>
            </p:cNvSpPr>
            <p:nvPr/>
          </p:nvSpPr>
          <p:spPr bwMode="auto">
            <a:xfrm>
              <a:off x="4221" y="2235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4" name="Rectangle 70"/>
            <p:cNvSpPr>
              <a:spLocks noChangeArrowheads="1"/>
            </p:cNvSpPr>
            <p:nvPr/>
          </p:nvSpPr>
          <p:spPr bwMode="auto">
            <a:xfrm>
              <a:off x="4221" y="2133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2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5" name="Rectangle 71"/>
            <p:cNvSpPr>
              <a:spLocks noChangeArrowheads="1"/>
            </p:cNvSpPr>
            <p:nvPr/>
          </p:nvSpPr>
          <p:spPr bwMode="auto">
            <a:xfrm>
              <a:off x="4221" y="2032"/>
              <a:ext cx="32" cy="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3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6" name="Rectangle 72"/>
            <p:cNvSpPr>
              <a:spLocks noChangeArrowheads="1"/>
            </p:cNvSpPr>
            <p:nvPr/>
          </p:nvSpPr>
          <p:spPr bwMode="auto">
            <a:xfrm>
              <a:off x="4221" y="1929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4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7" name="Rectangle 73"/>
            <p:cNvSpPr>
              <a:spLocks noChangeArrowheads="1"/>
            </p:cNvSpPr>
            <p:nvPr/>
          </p:nvSpPr>
          <p:spPr bwMode="auto">
            <a:xfrm>
              <a:off x="4221" y="1828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5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8" name="Rectangle 74"/>
            <p:cNvSpPr>
              <a:spLocks noChangeArrowheads="1"/>
            </p:cNvSpPr>
            <p:nvPr/>
          </p:nvSpPr>
          <p:spPr bwMode="auto">
            <a:xfrm>
              <a:off x="4221" y="1731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6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59" name="Rectangle 75"/>
            <p:cNvSpPr>
              <a:spLocks noChangeArrowheads="1"/>
            </p:cNvSpPr>
            <p:nvPr/>
          </p:nvSpPr>
          <p:spPr bwMode="auto">
            <a:xfrm>
              <a:off x="4221" y="1630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7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0" name="Rectangle 76"/>
            <p:cNvSpPr>
              <a:spLocks noChangeArrowheads="1"/>
            </p:cNvSpPr>
            <p:nvPr/>
          </p:nvSpPr>
          <p:spPr bwMode="auto">
            <a:xfrm>
              <a:off x="4221" y="1527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8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1" name="Rectangle 77"/>
            <p:cNvSpPr>
              <a:spLocks noChangeArrowheads="1"/>
            </p:cNvSpPr>
            <p:nvPr/>
          </p:nvSpPr>
          <p:spPr bwMode="auto">
            <a:xfrm>
              <a:off x="4221" y="1427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9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2" name="Rectangle 78"/>
            <p:cNvSpPr>
              <a:spLocks noChangeArrowheads="1"/>
            </p:cNvSpPr>
            <p:nvPr/>
          </p:nvSpPr>
          <p:spPr bwMode="auto">
            <a:xfrm>
              <a:off x="4197" y="1324"/>
              <a:ext cx="6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3" name="Rectangle 79"/>
            <p:cNvSpPr>
              <a:spLocks noChangeArrowheads="1"/>
            </p:cNvSpPr>
            <p:nvPr/>
          </p:nvSpPr>
          <p:spPr bwMode="auto">
            <a:xfrm>
              <a:off x="4266" y="2404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4" name="Rectangle 80"/>
            <p:cNvSpPr>
              <a:spLocks noChangeArrowheads="1"/>
            </p:cNvSpPr>
            <p:nvPr/>
          </p:nvSpPr>
          <p:spPr bwMode="auto">
            <a:xfrm>
              <a:off x="4387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5" name="Rectangle 81"/>
            <p:cNvSpPr>
              <a:spLocks noChangeArrowheads="1"/>
            </p:cNvSpPr>
            <p:nvPr/>
          </p:nvSpPr>
          <p:spPr bwMode="auto">
            <a:xfrm>
              <a:off x="4504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2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6" name="Rectangle 82"/>
            <p:cNvSpPr>
              <a:spLocks noChangeArrowheads="1"/>
            </p:cNvSpPr>
            <p:nvPr/>
          </p:nvSpPr>
          <p:spPr bwMode="auto">
            <a:xfrm>
              <a:off x="4626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3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7" name="Rectangle 83"/>
            <p:cNvSpPr>
              <a:spLocks noChangeArrowheads="1"/>
            </p:cNvSpPr>
            <p:nvPr/>
          </p:nvSpPr>
          <p:spPr bwMode="auto">
            <a:xfrm>
              <a:off x="474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4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8" name="Rectangle 84"/>
            <p:cNvSpPr>
              <a:spLocks noChangeArrowheads="1"/>
            </p:cNvSpPr>
            <p:nvPr/>
          </p:nvSpPr>
          <p:spPr bwMode="auto">
            <a:xfrm>
              <a:off x="486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5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69" name="Rectangle 85"/>
            <p:cNvSpPr>
              <a:spLocks noChangeArrowheads="1"/>
            </p:cNvSpPr>
            <p:nvPr/>
          </p:nvSpPr>
          <p:spPr bwMode="auto">
            <a:xfrm>
              <a:off x="4986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6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0" name="Rectangle 86"/>
            <p:cNvSpPr>
              <a:spLocks noChangeArrowheads="1"/>
            </p:cNvSpPr>
            <p:nvPr/>
          </p:nvSpPr>
          <p:spPr bwMode="auto">
            <a:xfrm>
              <a:off x="5107" y="2404"/>
              <a:ext cx="32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7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1" name="Rectangle 87"/>
            <p:cNvSpPr>
              <a:spLocks noChangeArrowheads="1"/>
            </p:cNvSpPr>
            <p:nvPr/>
          </p:nvSpPr>
          <p:spPr bwMode="auto">
            <a:xfrm>
              <a:off x="5228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8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2" name="Rectangle 88"/>
            <p:cNvSpPr>
              <a:spLocks noChangeArrowheads="1"/>
            </p:cNvSpPr>
            <p:nvPr/>
          </p:nvSpPr>
          <p:spPr bwMode="auto">
            <a:xfrm>
              <a:off x="5345" y="2404"/>
              <a:ext cx="33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9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3" name="Rectangle 89"/>
            <p:cNvSpPr>
              <a:spLocks noChangeArrowheads="1"/>
            </p:cNvSpPr>
            <p:nvPr/>
          </p:nvSpPr>
          <p:spPr bwMode="auto">
            <a:xfrm>
              <a:off x="5455" y="2404"/>
              <a:ext cx="66" cy="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ko-KR" altLang="en-US" sz="600">
                  <a:solidFill>
                    <a:srgbClr val="000000"/>
                  </a:solidFill>
                  <a:ea typeface="Gulim" pitchFamily="34" charset="-127"/>
                  <a:cs typeface="Arial" pitchFamily="34" charset="0"/>
                </a:rPr>
                <a:t>10</a:t>
              </a:r>
              <a:endParaRPr lang="ko-KR" altLang="en-US" sz="2400">
                <a:latin typeface="Tahoma" pitchFamily="34" charset="0"/>
                <a:ea typeface="Gulim" pitchFamily="34" charset="-127"/>
                <a:cs typeface="Arial" pitchFamily="34" charset="0"/>
              </a:endParaRPr>
            </a:p>
          </p:txBody>
        </p:sp>
        <p:sp>
          <p:nvSpPr>
            <p:cNvPr id="195674" name="Rectangle 90"/>
            <p:cNvSpPr>
              <a:spLocks noChangeArrowheads="1"/>
            </p:cNvSpPr>
            <p:nvPr/>
          </p:nvSpPr>
          <p:spPr bwMode="auto">
            <a:xfrm>
              <a:off x="4144" y="1265"/>
              <a:ext cx="1400" cy="1254"/>
            </a:xfrm>
            <a:prstGeom prst="rect">
              <a:avLst/>
            </a:prstGeom>
            <a:noFill/>
            <a:ln w="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5" name="Freeform 91"/>
            <p:cNvSpPr>
              <a:spLocks/>
            </p:cNvSpPr>
            <p:nvPr/>
          </p:nvSpPr>
          <p:spPr bwMode="auto">
            <a:xfrm>
              <a:off x="4426" y="1447"/>
              <a:ext cx="573" cy="873"/>
            </a:xfrm>
            <a:custGeom>
              <a:avLst/>
              <a:gdLst/>
              <a:ahLst/>
              <a:cxnLst>
                <a:cxn ang="0">
                  <a:pos x="518" y="280"/>
                </a:cxn>
                <a:cxn ang="0">
                  <a:pos x="392" y="36"/>
                </a:cxn>
                <a:cxn ang="0">
                  <a:pos x="237" y="21"/>
                </a:cxn>
                <a:cxn ang="0">
                  <a:pos x="133" y="73"/>
                </a:cxn>
                <a:cxn ang="0">
                  <a:pos x="0" y="369"/>
                </a:cxn>
                <a:cxn ang="0">
                  <a:pos x="44" y="688"/>
                </a:cxn>
                <a:cxn ang="0">
                  <a:pos x="362" y="1117"/>
                </a:cxn>
                <a:cxn ang="0">
                  <a:pos x="429" y="1139"/>
                </a:cxn>
                <a:cxn ang="0">
                  <a:pos x="451" y="1154"/>
                </a:cxn>
                <a:cxn ang="0">
                  <a:pos x="525" y="1176"/>
                </a:cxn>
                <a:cxn ang="0">
                  <a:pos x="622" y="1228"/>
                </a:cxn>
                <a:cxn ang="0">
                  <a:pos x="792" y="1243"/>
                </a:cxn>
                <a:cxn ang="0">
                  <a:pos x="785" y="1021"/>
                </a:cxn>
                <a:cxn ang="0">
                  <a:pos x="748" y="954"/>
                </a:cxn>
                <a:cxn ang="0">
                  <a:pos x="688" y="858"/>
                </a:cxn>
                <a:cxn ang="0">
                  <a:pos x="622" y="762"/>
                </a:cxn>
                <a:cxn ang="0">
                  <a:pos x="607" y="732"/>
                </a:cxn>
                <a:cxn ang="0">
                  <a:pos x="592" y="710"/>
                </a:cxn>
                <a:cxn ang="0">
                  <a:pos x="555" y="643"/>
                </a:cxn>
                <a:cxn ang="0">
                  <a:pos x="540" y="621"/>
                </a:cxn>
                <a:cxn ang="0">
                  <a:pos x="518" y="280"/>
                </a:cxn>
              </a:cxnLst>
              <a:rect l="0" t="0" r="r" b="b"/>
              <a:pathLst>
                <a:path w="852" h="1260">
                  <a:moveTo>
                    <a:pt x="518" y="280"/>
                  </a:moveTo>
                  <a:cubicBezTo>
                    <a:pt x="509" y="187"/>
                    <a:pt x="497" y="69"/>
                    <a:pt x="392" y="36"/>
                  </a:cubicBezTo>
                  <a:cubicBezTo>
                    <a:pt x="339" y="0"/>
                    <a:pt x="309" y="15"/>
                    <a:pt x="237" y="21"/>
                  </a:cubicBezTo>
                  <a:cubicBezTo>
                    <a:pt x="194" y="31"/>
                    <a:pt x="168" y="45"/>
                    <a:pt x="133" y="73"/>
                  </a:cubicBezTo>
                  <a:cubicBezTo>
                    <a:pt x="84" y="168"/>
                    <a:pt x="20" y="262"/>
                    <a:pt x="0" y="369"/>
                  </a:cubicBezTo>
                  <a:cubicBezTo>
                    <a:pt x="5" y="481"/>
                    <a:pt x="3" y="584"/>
                    <a:pt x="44" y="688"/>
                  </a:cubicBezTo>
                  <a:cubicBezTo>
                    <a:pt x="78" y="870"/>
                    <a:pt x="173" y="1057"/>
                    <a:pt x="362" y="1117"/>
                  </a:cubicBezTo>
                  <a:cubicBezTo>
                    <a:pt x="415" y="1152"/>
                    <a:pt x="347" y="1112"/>
                    <a:pt x="429" y="1139"/>
                  </a:cubicBezTo>
                  <a:cubicBezTo>
                    <a:pt x="437" y="1142"/>
                    <a:pt x="443" y="1150"/>
                    <a:pt x="451" y="1154"/>
                  </a:cubicBezTo>
                  <a:cubicBezTo>
                    <a:pt x="473" y="1165"/>
                    <a:pt x="501" y="1168"/>
                    <a:pt x="525" y="1176"/>
                  </a:cubicBezTo>
                  <a:cubicBezTo>
                    <a:pt x="562" y="1201"/>
                    <a:pt x="581" y="1218"/>
                    <a:pt x="622" y="1228"/>
                  </a:cubicBezTo>
                  <a:cubicBezTo>
                    <a:pt x="684" y="1260"/>
                    <a:pt x="714" y="1249"/>
                    <a:pt x="792" y="1243"/>
                  </a:cubicBezTo>
                  <a:cubicBezTo>
                    <a:pt x="852" y="1183"/>
                    <a:pt x="819" y="1088"/>
                    <a:pt x="785" y="1021"/>
                  </a:cubicBezTo>
                  <a:cubicBezTo>
                    <a:pt x="770" y="992"/>
                    <a:pt x="773" y="979"/>
                    <a:pt x="748" y="954"/>
                  </a:cubicBezTo>
                  <a:cubicBezTo>
                    <a:pt x="735" y="917"/>
                    <a:pt x="711" y="888"/>
                    <a:pt x="688" y="858"/>
                  </a:cubicBezTo>
                  <a:cubicBezTo>
                    <a:pt x="676" y="821"/>
                    <a:pt x="643" y="795"/>
                    <a:pt x="622" y="762"/>
                  </a:cubicBezTo>
                  <a:cubicBezTo>
                    <a:pt x="616" y="753"/>
                    <a:pt x="613" y="742"/>
                    <a:pt x="607" y="732"/>
                  </a:cubicBezTo>
                  <a:cubicBezTo>
                    <a:pt x="603" y="724"/>
                    <a:pt x="597" y="717"/>
                    <a:pt x="592" y="710"/>
                  </a:cubicBezTo>
                  <a:cubicBezTo>
                    <a:pt x="580" y="671"/>
                    <a:pt x="589" y="694"/>
                    <a:pt x="555" y="643"/>
                  </a:cubicBezTo>
                  <a:cubicBezTo>
                    <a:pt x="550" y="636"/>
                    <a:pt x="540" y="621"/>
                    <a:pt x="540" y="621"/>
                  </a:cubicBezTo>
                  <a:cubicBezTo>
                    <a:pt x="519" y="510"/>
                    <a:pt x="518" y="392"/>
                    <a:pt x="518" y="28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76" name="Freeform 92"/>
            <p:cNvSpPr>
              <a:spLocks/>
            </p:cNvSpPr>
            <p:nvPr/>
          </p:nvSpPr>
          <p:spPr bwMode="auto">
            <a:xfrm>
              <a:off x="4846" y="1713"/>
              <a:ext cx="516" cy="436"/>
            </a:xfrm>
            <a:custGeom>
              <a:avLst/>
              <a:gdLst/>
              <a:ahLst/>
              <a:cxnLst>
                <a:cxn ang="0">
                  <a:pos x="183" y="67"/>
                </a:cxn>
                <a:cxn ang="0">
                  <a:pos x="72" y="74"/>
                </a:cxn>
                <a:cxn ang="0">
                  <a:pos x="5" y="170"/>
                </a:cxn>
                <a:cxn ang="0">
                  <a:pos x="13" y="311"/>
                </a:cxn>
                <a:cxn ang="0">
                  <a:pos x="57" y="356"/>
                </a:cxn>
                <a:cxn ang="0">
                  <a:pos x="109" y="415"/>
                </a:cxn>
                <a:cxn ang="0">
                  <a:pos x="235" y="548"/>
                </a:cxn>
                <a:cxn ang="0">
                  <a:pos x="257" y="570"/>
                </a:cxn>
                <a:cxn ang="0">
                  <a:pos x="331" y="593"/>
                </a:cxn>
                <a:cxn ang="0">
                  <a:pos x="450" y="630"/>
                </a:cxn>
                <a:cxn ang="0">
                  <a:pos x="598" y="607"/>
                </a:cxn>
                <a:cxn ang="0">
                  <a:pos x="657" y="585"/>
                </a:cxn>
                <a:cxn ang="0">
                  <a:pos x="687" y="533"/>
                </a:cxn>
                <a:cxn ang="0">
                  <a:pos x="717" y="474"/>
                </a:cxn>
                <a:cxn ang="0">
                  <a:pos x="724" y="437"/>
                </a:cxn>
                <a:cxn ang="0">
                  <a:pos x="739" y="415"/>
                </a:cxn>
                <a:cxn ang="0">
                  <a:pos x="768" y="296"/>
                </a:cxn>
                <a:cxn ang="0">
                  <a:pos x="761" y="178"/>
                </a:cxn>
                <a:cxn ang="0">
                  <a:pos x="724" y="111"/>
                </a:cxn>
                <a:cxn ang="0">
                  <a:pos x="465" y="0"/>
                </a:cxn>
                <a:cxn ang="0">
                  <a:pos x="205" y="30"/>
                </a:cxn>
                <a:cxn ang="0">
                  <a:pos x="183" y="67"/>
                </a:cxn>
              </a:cxnLst>
              <a:rect l="0" t="0" r="r" b="b"/>
              <a:pathLst>
                <a:path w="768" h="630">
                  <a:moveTo>
                    <a:pt x="183" y="67"/>
                  </a:moveTo>
                  <a:cubicBezTo>
                    <a:pt x="146" y="41"/>
                    <a:pt x="112" y="61"/>
                    <a:pt x="72" y="74"/>
                  </a:cubicBezTo>
                  <a:cubicBezTo>
                    <a:pt x="13" y="114"/>
                    <a:pt x="28" y="107"/>
                    <a:pt x="5" y="170"/>
                  </a:cubicBezTo>
                  <a:cubicBezTo>
                    <a:pt x="8" y="217"/>
                    <a:pt x="0" y="266"/>
                    <a:pt x="13" y="311"/>
                  </a:cubicBezTo>
                  <a:cubicBezTo>
                    <a:pt x="19" y="331"/>
                    <a:pt x="45" y="339"/>
                    <a:pt x="57" y="356"/>
                  </a:cubicBezTo>
                  <a:cubicBezTo>
                    <a:pt x="92" y="407"/>
                    <a:pt x="72" y="390"/>
                    <a:pt x="109" y="415"/>
                  </a:cubicBezTo>
                  <a:cubicBezTo>
                    <a:pt x="145" y="467"/>
                    <a:pt x="187" y="508"/>
                    <a:pt x="235" y="548"/>
                  </a:cubicBezTo>
                  <a:cubicBezTo>
                    <a:pt x="243" y="555"/>
                    <a:pt x="248" y="565"/>
                    <a:pt x="257" y="570"/>
                  </a:cubicBezTo>
                  <a:cubicBezTo>
                    <a:pt x="283" y="584"/>
                    <a:pt x="305" y="583"/>
                    <a:pt x="331" y="593"/>
                  </a:cubicBezTo>
                  <a:cubicBezTo>
                    <a:pt x="371" y="608"/>
                    <a:pt x="408" y="621"/>
                    <a:pt x="450" y="630"/>
                  </a:cubicBezTo>
                  <a:cubicBezTo>
                    <a:pt x="498" y="625"/>
                    <a:pt x="551" y="623"/>
                    <a:pt x="598" y="607"/>
                  </a:cubicBezTo>
                  <a:cubicBezTo>
                    <a:pt x="618" y="600"/>
                    <a:pt x="657" y="585"/>
                    <a:pt x="657" y="585"/>
                  </a:cubicBezTo>
                  <a:cubicBezTo>
                    <a:pt x="675" y="536"/>
                    <a:pt x="651" y="594"/>
                    <a:pt x="687" y="533"/>
                  </a:cubicBezTo>
                  <a:cubicBezTo>
                    <a:pt x="698" y="514"/>
                    <a:pt x="717" y="474"/>
                    <a:pt x="717" y="474"/>
                  </a:cubicBezTo>
                  <a:cubicBezTo>
                    <a:pt x="719" y="462"/>
                    <a:pt x="720" y="449"/>
                    <a:pt x="724" y="437"/>
                  </a:cubicBezTo>
                  <a:cubicBezTo>
                    <a:pt x="727" y="429"/>
                    <a:pt x="736" y="423"/>
                    <a:pt x="739" y="415"/>
                  </a:cubicBezTo>
                  <a:cubicBezTo>
                    <a:pt x="750" y="382"/>
                    <a:pt x="760" y="332"/>
                    <a:pt x="768" y="296"/>
                  </a:cubicBezTo>
                  <a:cubicBezTo>
                    <a:pt x="766" y="257"/>
                    <a:pt x="766" y="217"/>
                    <a:pt x="761" y="178"/>
                  </a:cubicBezTo>
                  <a:cubicBezTo>
                    <a:pt x="754" y="127"/>
                    <a:pt x="750" y="142"/>
                    <a:pt x="724" y="111"/>
                  </a:cubicBezTo>
                  <a:cubicBezTo>
                    <a:pt x="653" y="27"/>
                    <a:pt x="566" y="24"/>
                    <a:pt x="465" y="0"/>
                  </a:cubicBezTo>
                  <a:cubicBezTo>
                    <a:pt x="370" y="4"/>
                    <a:pt x="294" y="6"/>
                    <a:pt x="205" y="30"/>
                  </a:cubicBezTo>
                  <a:cubicBezTo>
                    <a:pt x="154" y="63"/>
                    <a:pt x="144" y="53"/>
                    <a:pt x="183" y="6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93"/>
          <p:cNvGrpSpPr>
            <a:grpSpLocks/>
          </p:cNvGrpSpPr>
          <p:nvPr/>
        </p:nvGrpSpPr>
        <p:grpSpPr bwMode="auto">
          <a:xfrm>
            <a:off x="7086600" y="2346325"/>
            <a:ext cx="1828800" cy="1828800"/>
            <a:chOff x="4608" y="2064"/>
            <a:chExt cx="1296" cy="1152"/>
          </a:xfrm>
        </p:grpSpPr>
        <p:graphicFrame>
          <p:nvGraphicFramePr>
            <p:cNvPr id="195678" name="Object 94"/>
            <p:cNvGraphicFramePr>
              <a:graphicFrameLocks noChangeAspect="1"/>
            </p:cNvGraphicFramePr>
            <p:nvPr/>
          </p:nvGraphicFramePr>
          <p:xfrm>
            <a:off x="4608" y="2064"/>
            <a:ext cx="1296" cy="1152"/>
          </p:xfrm>
          <a:graphic>
            <a:graphicData uri="http://schemas.openxmlformats.org/presentationml/2006/ole">
              <p:oleObj spid="_x0000_s226306" name="Worksheet" r:id="rId5" imgW="4038840" imgH="3465000" progId="Excel.Sheet.8">
                <p:embed/>
              </p:oleObj>
            </a:graphicData>
          </a:graphic>
        </p:graphicFrame>
        <p:sp>
          <p:nvSpPr>
            <p:cNvPr id="195679" name="Freeform 95"/>
            <p:cNvSpPr>
              <a:spLocks/>
            </p:cNvSpPr>
            <p:nvPr/>
          </p:nvSpPr>
          <p:spPr bwMode="auto">
            <a:xfrm>
              <a:off x="4880" y="2232"/>
              <a:ext cx="488" cy="597"/>
            </a:xfrm>
            <a:custGeom>
              <a:avLst/>
              <a:gdLst/>
              <a:ahLst/>
              <a:cxnLst>
                <a:cxn ang="0">
                  <a:pos x="199" y="7"/>
                </a:cxn>
                <a:cxn ang="0">
                  <a:pos x="110" y="96"/>
                </a:cxn>
                <a:cxn ang="0">
                  <a:pos x="80" y="140"/>
                </a:cxn>
                <a:cxn ang="0">
                  <a:pos x="65" y="162"/>
                </a:cxn>
                <a:cxn ang="0">
                  <a:pos x="21" y="303"/>
                </a:cxn>
                <a:cxn ang="0">
                  <a:pos x="65" y="703"/>
                </a:cxn>
                <a:cxn ang="0">
                  <a:pos x="110" y="763"/>
                </a:cxn>
                <a:cxn ang="0">
                  <a:pos x="332" y="896"/>
                </a:cxn>
                <a:cxn ang="0">
                  <a:pos x="495" y="851"/>
                </a:cxn>
                <a:cxn ang="0">
                  <a:pos x="636" y="711"/>
                </a:cxn>
                <a:cxn ang="0">
                  <a:pos x="688" y="607"/>
                </a:cxn>
                <a:cxn ang="0">
                  <a:pos x="702" y="563"/>
                </a:cxn>
                <a:cxn ang="0">
                  <a:pos x="710" y="540"/>
                </a:cxn>
                <a:cxn ang="0">
                  <a:pos x="680" y="296"/>
                </a:cxn>
                <a:cxn ang="0">
                  <a:pos x="569" y="133"/>
                </a:cxn>
                <a:cxn ang="0">
                  <a:pos x="510" y="88"/>
                </a:cxn>
                <a:cxn ang="0">
                  <a:pos x="465" y="59"/>
                </a:cxn>
                <a:cxn ang="0">
                  <a:pos x="295" y="0"/>
                </a:cxn>
                <a:cxn ang="0">
                  <a:pos x="206" y="7"/>
                </a:cxn>
                <a:cxn ang="0">
                  <a:pos x="184" y="14"/>
                </a:cxn>
                <a:cxn ang="0">
                  <a:pos x="199" y="7"/>
                </a:cxn>
              </a:cxnLst>
              <a:rect l="0" t="0" r="r" b="b"/>
              <a:pathLst>
                <a:path w="728" h="896">
                  <a:moveTo>
                    <a:pt x="199" y="7"/>
                  </a:moveTo>
                  <a:cubicBezTo>
                    <a:pt x="148" y="19"/>
                    <a:pt x="135" y="54"/>
                    <a:pt x="110" y="96"/>
                  </a:cubicBezTo>
                  <a:cubicBezTo>
                    <a:pt x="101" y="111"/>
                    <a:pt x="90" y="125"/>
                    <a:pt x="80" y="140"/>
                  </a:cubicBezTo>
                  <a:cubicBezTo>
                    <a:pt x="75" y="147"/>
                    <a:pt x="65" y="162"/>
                    <a:pt x="65" y="162"/>
                  </a:cubicBezTo>
                  <a:cubicBezTo>
                    <a:pt x="50" y="210"/>
                    <a:pt x="33" y="254"/>
                    <a:pt x="21" y="303"/>
                  </a:cubicBezTo>
                  <a:cubicBezTo>
                    <a:pt x="4" y="446"/>
                    <a:pt x="0" y="574"/>
                    <a:pt x="65" y="703"/>
                  </a:cubicBezTo>
                  <a:cubicBezTo>
                    <a:pt x="79" y="731"/>
                    <a:pt x="83" y="744"/>
                    <a:pt x="110" y="763"/>
                  </a:cubicBezTo>
                  <a:cubicBezTo>
                    <a:pt x="159" y="835"/>
                    <a:pt x="250" y="874"/>
                    <a:pt x="332" y="896"/>
                  </a:cubicBezTo>
                  <a:cubicBezTo>
                    <a:pt x="394" y="889"/>
                    <a:pt x="441" y="878"/>
                    <a:pt x="495" y="851"/>
                  </a:cubicBezTo>
                  <a:cubicBezTo>
                    <a:pt x="537" y="789"/>
                    <a:pt x="571" y="751"/>
                    <a:pt x="636" y="711"/>
                  </a:cubicBezTo>
                  <a:cubicBezTo>
                    <a:pt x="660" y="674"/>
                    <a:pt x="672" y="647"/>
                    <a:pt x="688" y="607"/>
                  </a:cubicBezTo>
                  <a:cubicBezTo>
                    <a:pt x="694" y="593"/>
                    <a:pt x="697" y="578"/>
                    <a:pt x="702" y="563"/>
                  </a:cubicBezTo>
                  <a:cubicBezTo>
                    <a:pt x="705" y="555"/>
                    <a:pt x="710" y="540"/>
                    <a:pt x="710" y="540"/>
                  </a:cubicBezTo>
                  <a:cubicBezTo>
                    <a:pt x="720" y="459"/>
                    <a:pt x="728" y="366"/>
                    <a:pt x="680" y="296"/>
                  </a:cubicBezTo>
                  <a:cubicBezTo>
                    <a:pt x="659" y="231"/>
                    <a:pt x="621" y="176"/>
                    <a:pt x="569" y="133"/>
                  </a:cubicBezTo>
                  <a:cubicBezTo>
                    <a:pt x="550" y="117"/>
                    <a:pt x="530" y="103"/>
                    <a:pt x="510" y="88"/>
                  </a:cubicBezTo>
                  <a:cubicBezTo>
                    <a:pt x="496" y="77"/>
                    <a:pt x="465" y="59"/>
                    <a:pt x="465" y="59"/>
                  </a:cubicBezTo>
                  <a:cubicBezTo>
                    <a:pt x="428" y="0"/>
                    <a:pt x="358" y="5"/>
                    <a:pt x="295" y="0"/>
                  </a:cubicBezTo>
                  <a:cubicBezTo>
                    <a:pt x="265" y="2"/>
                    <a:pt x="236" y="3"/>
                    <a:pt x="206" y="7"/>
                  </a:cubicBezTo>
                  <a:cubicBezTo>
                    <a:pt x="198" y="8"/>
                    <a:pt x="192" y="14"/>
                    <a:pt x="184" y="14"/>
                  </a:cubicBezTo>
                  <a:cubicBezTo>
                    <a:pt x="178" y="14"/>
                    <a:pt x="194" y="9"/>
                    <a:pt x="199" y="7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5680" name="Freeform 96"/>
            <p:cNvSpPr>
              <a:spLocks/>
            </p:cNvSpPr>
            <p:nvPr/>
          </p:nvSpPr>
          <p:spPr bwMode="auto">
            <a:xfrm>
              <a:off x="5222" y="2448"/>
              <a:ext cx="538" cy="593"/>
            </a:xfrm>
            <a:custGeom>
              <a:avLst/>
              <a:gdLst/>
              <a:ahLst/>
              <a:cxnLst>
                <a:cxn ang="0">
                  <a:pos x="510" y="44"/>
                </a:cxn>
                <a:cxn ang="0">
                  <a:pos x="376" y="177"/>
                </a:cxn>
                <a:cxn ang="0">
                  <a:pos x="236" y="296"/>
                </a:cxn>
                <a:cxn ang="0">
                  <a:pos x="221" y="318"/>
                </a:cxn>
                <a:cxn ang="0">
                  <a:pos x="199" y="333"/>
                </a:cxn>
                <a:cxn ang="0">
                  <a:pos x="191" y="355"/>
                </a:cxn>
                <a:cxn ang="0">
                  <a:pos x="169" y="385"/>
                </a:cxn>
                <a:cxn ang="0">
                  <a:pos x="132" y="496"/>
                </a:cxn>
                <a:cxn ang="0">
                  <a:pos x="110" y="518"/>
                </a:cxn>
                <a:cxn ang="0">
                  <a:pos x="80" y="562"/>
                </a:cxn>
                <a:cxn ang="0">
                  <a:pos x="43" y="629"/>
                </a:cxn>
                <a:cxn ang="0">
                  <a:pos x="13" y="703"/>
                </a:cxn>
                <a:cxn ang="0">
                  <a:pos x="36" y="844"/>
                </a:cxn>
                <a:cxn ang="0">
                  <a:pos x="80" y="874"/>
                </a:cxn>
                <a:cxn ang="0">
                  <a:pos x="124" y="888"/>
                </a:cxn>
                <a:cxn ang="0">
                  <a:pos x="354" y="874"/>
                </a:cxn>
                <a:cxn ang="0">
                  <a:pos x="517" y="822"/>
                </a:cxn>
                <a:cxn ang="0">
                  <a:pos x="569" y="792"/>
                </a:cxn>
                <a:cxn ang="0">
                  <a:pos x="673" y="651"/>
                </a:cxn>
                <a:cxn ang="0">
                  <a:pos x="695" y="600"/>
                </a:cxn>
                <a:cxn ang="0">
                  <a:pos x="747" y="533"/>
                </a:cxn>
                <a:cxn ang="0">
                  <a:pos x="784" y="451"/>
                </a:cxn>
                <a:cxn ang="0">
                  <a:pos x="798" y="385"/>
                </a:cxn>
                <a:cxn ang="0">
                  <a:pos x="650" y="0"/>
                </a:cxn>
                <a:cxn ang="0">
                  <a:pos x="532" y="22"/>
                </a:cxn>
                <a:cxn ang="0">
                  <a:pos x="510" y="44"/>
                </a:cxn>
              </a:cxnLst>
              <a:rect l="0" t="0" r="r" b="b"/>
              <a:pathLst>
                <a:path w="802" h="889">
                  <a:moveTo>
                    <a:pt x="510" y="44"/>
                  </a:moveTo>
                  <a:cubicBezTo>
                    <a:pt x="455" y="80"/>
                    <a:pt x="422" y="133"/>
                    <a:pt x="376" y="177"/>
                  </a:cubicBezTo>
                  <a:cubicBezTo>
                    <a:pt x="346" y="236"/>
                    <a:pt x="298" y="273"/>
                    <a:pt x="236" y="296"/>
                  </a:cubicBezTo>
                  <a:cubicBezTo>
                    <a:pt x="231" y="303"/>
                    <a:pt x="227" y="312"/>
                    <a:pt x="221" y="318"/>
                  </a:cubicBezTo>
                  <a:cubicBezTo>
                    <a:pt x="215" y="324"/>
                    <a:pt x="205" y="326"/>
                    <a:pt x="199" y="333"/>
                  </a:cubicBezTo>
                  <a:cubicBezTo>
                    <a:pt x="194" y="339"/>
                    <a:pt x="195" y="348"/>
                    <a:pt x="191" y="355"/>
                  </a:cubicBezTo>
                  <a:cubicBezTo>
                    <a:pt x="185" y="366"/>
                    <a:pt x="176" y="375"/>
                    <a:pt x="169" y="385"/>
                  </a:cubicBezTo>
                  <a:cubicBezTo>
                    <a:pt x="156" y="422"/>
                    <a:pt x="155" y="463"/>
                    <a:pt x="132" y="496"/>
                  </a:cubicBezTo>
                  <a:cubicBezTo>
                    <a:pt x="126" y="504"/>
                    <a:pt x="116" y="510"/>
                    <a:pt x="110" y="518"/>
                  </a:cubicBezTo>
                  <a:cubicBezTo>
                    <a:pt x="99" y="532"/>
                    <a:pt x="80" y="562"/>
                    <a:pt x="80" y="562"/>
                  </a:cubicBezTo>
                  <a:cubicBezTo>
                    <a:pt x="68" y="602"/>
                    <a:pt x="78" y="578"/>
                    <a:pt x="43" y="629"/>
                  </a:cubicBezTo>
                  <a:cubicBezTo>
                    <a:pt x="28" y="651"/>
                    <a:pt x="22" y="678"/>
                    <a:pt x="13" y="703"/>
                  </a:cubicBezTo>
                  <a:cubicBezTo>
                    <a:pt x="15" y="727"/>
                    <a:pt x="0" y="812"/>
                    <a:pt x="36" y="844"/>
                  </a:cubicBezTo>
                  <a:cubicBezTo>
                    <a:pt x="49" y="856"/>
                    <a:pt x="65" y="864"/>
                    <a:pt x="80" y="874"/>
                  </a:cubicBezTo>
                  <a:cubicBezTo>
                    <a:pt x="93" y="883"/>
                    <a:pt x="124" y="888"/>
                    <a:pt x="124" y="888"/>
                  </a:cubicBezTo>
                  <a:cubicBezTo>
                    <a:pt x="167" y="886"/>
                    <a:pt x="287" y="889"/>
                    <a:pt x="354" y="874"/>
                  </a:cubicBezTo>
                  <a:cubicBezTo>
                    <a:pt x="410" y="861"/>
                    <a:pt x="461" y="835"/>
                    <a:pt x="517" y="822"/>
                  </a:cubicBezTo>
                  <a:cubicBezTo>
                    <a:pt x="534" y="811"/>
                    <a:pt x="553" y="804"/>
                    <a:pt x="569" y="792"/>
                  </a:cubicBezTo>
                  <a:cubicBezTo>
                    <a:pt x="613" y="757"/>
                    <a:pt x="651" y="702"/>
                    <a:pt x="673" y="651"/>
                  </a:cubicBezTo>
                  <a:cubicBezTo>
                    <a:pt x="680" y="634"/>
                    <a:pt x="685" y="615"/>
                    <a:pt x="695" y="600"/>
                  </a:cubicBezTo>
                  <a:cubicBezTo>
                    <a:pt x="711" y="577"/>
                    <a:pt x="747" y="533"/>
                    <a:pt x="747" y="533"/>
                  </a:cubicBezTo>
                  <a:cubicBezTo>
                    <a:pt x="756" y="504"/>
                    <a:pt x="784" y="451"/>
                    <a:pt x="784" y="451"/>
                  </a:cubicBezTo>
                  <a:cubicBezTo>
                    <a:pt x="787" y="439"/>
                    <a:pt x="798" y="395"/>
                    <a:pt x="798" y="385"/>
                  </a:cubicBezTo>
                  <a:cubicBezTo>
                    <a:pt x="798" y="264"/>
                    <a:pt x="802" y="46"/>
                    <a:pt x="650" y="0"/>
                  </a:cubicBezTo>
                  <a:cubicBezTo>
                    <a:pt x="598" y="5"/>
                    <a:pt x="575" y="6"/>
                    <a:pt x="532" y="22"/>
                  </a:cubicBezTo>
                  <a:cubicBezTo>
                    <a:pt x="516" y="46"/>
                    <a:pt x="526" y="44"/>
                    <a:pt x="510" y="44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95681" name="Line 97"/>
          <p:cNvSpPr>
            <a:spLocks noChangeShapeType="1"/>
          </p:cNvSpPr>
          <p:nvPr/>
        </p:nvSpPr>
        <p:spPr bwMode="auto">
          <a:xfrm>
            <a:off x="4495800" y="3184525"/>
            <a:ext cx="35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682" name="Line 98"/>
          <p:cNvSpPr>
            <a:spLocks noChangeShapeType="1"/>
          </p:cNvSpPr>
          <p:nvPr/>
        </p:nvSpPr>
        <p:spPr bwMode="auto">
          <a:xfrm>
            <a:off x="6756400" y="3184525"/>
            <a:ext cx="33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" name="Group 99"/>
          <p:cNvGrpSpPr>
            <a:grpSpLocks/>
          </p:cNvGrpSpPr>
          <p:nvPr/>
        </p:nvGrpSpPr>
        <p:grpSpPr bwMode="auto">
          <a:xfrm>
            <a:off x="5638800" y="4098925"/>
            <a:ext cx="2387600" cy="381000"/>
            <a:chOff x="2816" y="3648"/>
            <a:chExt cx="1712" cy="240"/>
          </a:xfrm>
        </p:grpSpPr>
        <p:sp>
          <p:nvSpPr>
            <p:cNvPr id="195684" name="Line 100"/>
            <p:cNvSpPr>
              <a:spLocks noChangeShapeType="1"/>
            </p:cNvSpPr>
            <p:nvPr/>
          </p:nvSpPr>
          <p:spPr bwMode="auto">
            <a:xfrm>
              <a:off x="4512" y="3648"/>
              <a:ext cx="0" cy="24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685" name="Line 101"/>
            <p:cNvSpPr>
              <a:spLocks noChangeShapeType="1"/>
            </p:cNvSpPr>
            <p:nvPr/>
          </p:nvSpPr>
          <p:spPr bwMode="auto">
            <a:xfrm flipH="1">
              <a:off x="2816" y="3888"/>
              <a:ext cx="171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5686" name="Line 102"/>
            <p:cNvSpPr>
              <a:spLocks noChangeShapeType="1"/>
            </p:cNvSpPr>
            <p:nvPr/>
          </p:nvSpPr>
          <p:spPr bwMode="auto">
            <a:xfrm flipV="1">
              <a:off x="2832" y="3696"/>
              <a:ext cx="0" cy="1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5687" name="Rectangle 103"/>
          <p:cNvSpPr>
            <a:spLocks noChangeArrowheads="1"/>
          </p:cNvSpPr>
          <p:nvPr/>
        </p:nvSpPr>
        <p:spPr bwMode="auto">
          <a:xfrm>
            <a:off x="381000" y="2346325"/>
            <a:ext cx="1828800" cy="18288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88" name="Rectangle 104"/>
          <p:cNvSpPr>
            <a:spLocks noChangeArrowheads="1"/>
          </p:cNvSpPr>
          <p:nvPr/>
        </p:nvSpPr>
        <p:spPr bwMode="auto">
          <a:xfrm>
            <a:off x="609600" y="2498725"/>
            <a:ext cx="1570038" cy="14747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89" name="Line 105"/>
          <p:cNvSpPr>
            <a:spLocks noChangeShapeType="1"/>
          </p:cNvSpPr>
          <p:nvPr/>
        </p:nvSpPr>
        <p:spPr bwMode="auto">
          <a:xfrm>
            <a:off x="555625" y="380365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0" name="Line 106"/>
          <p:cNvSpPr>
            <a:spLocks noChangeShapeType="1"/>
          </p:cNvSpPr>
          <p:nvPr/>
        </p:nvSpPr>
        <p:spPr bwMode="auto">
          <a:xfrm>
            <a:off x="555625" y="3656013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1" name="Line 107"/>
          <p:cNvSpPr>
            <a:spLocks noChangeShapeType="1"/>
          </p:cNvSpPr>
          <p:nvPr/>
        </p:nvSpPr>
        <p:spPr bwMode="auto">
          <a:xfrm>
            <a:off x="555625" y="350678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2" name="Line 108"/>
          <p:cNvSpPr>
            <a:spLocks noChangeShapeType="1"/>
          </p:cNvSpPr>
          <p:nvPr/>
        </p:nvSpPr>
        <p:spPr bwMode="auto">
          <a:xfrm>
            <a:off x="555625" y="335915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3" name="Line 109"/>
          <p:cNvSpPr>
            <a:spLocks noChangeShapeType="1"/>
          </p:cNvSpPr>
          <p:nvPr/>
        </p:nvSpPr>
        <p:spPr bwMode="auto">
          <a:xfrm>
            <a:off x="555625" y="3211513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4" name="Line 110"/>
          <p:cNvSpPr>
            <a:spLocks noChangeShapeType="1"/>
          </p:cNvSpPr>
          <p:nvPr/>
        </p:nvSpPr>
        <p:spPr bwMode="auto">
          <a:xfrm>
            <a:off x="555625" y="306863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5" name="Line 111"/>
          <p:cNvSpPr>
            <a:spLocks noChangeShapeType="1"/>
          </p:cNvSpPr>
          <p:nvPr/>
        </p:nvSpPr>
        <p:spPr bwMode="auto">
          <a:xfrm>
            <a:off x="555625" y="292100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6" name="Line 112"/>
          <p:cNvSpPr>
            <a:spLocks noChangeShapeType="1"/>
          </p:cNvSpPr>
          <p:nvPr/>
        </p:nvSpPr>
        <p:spPr bwMode="auto">
          <a:xfrm>
            <a:off x="555625" y="2771775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7" name="Line 113"/>
          <p:cNvSpPr>
            <a:spLocks noChangeShapeType="1"/>
          </p:cNvSpPr>
          <p:nvPr/>
        </p:nvSpPr>
        <p:spPr bwMode="auto">
          <a:xfrm>
            <a:off x="555625" y="262413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8" name="Line 114"/>
          <p:cNvSpPr>
            <a:spLocks noChangeShapeType="1"/>
          </p:cNvSpPr>
          <p:nvPr/>
        </p:nvSpPr>
        <p:spPr bwMode="auto">
          <a:xfrm>
            <a:off x="555625" y="2476500"/>
            <a:ext cx="157003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699" name="Line 115"/>
          <p:cNvSpPr>
            <a:spLocks noChangeShapeType="1"/>
          </p:cNvSpPr>
          <p:nvPr/>
        </p:nvSpPr>
        <p:spPr bwMode="auto">
          <a:xfrm>
            <a:off x="7143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0" name="Line 116"/>
          <p:cNvSpPr>
            <a:spLocks noChangeShapeType="1"/>
          </p:cNvSpPr>
          <p:nvPr/>
        </p:nvSpPr>
        <p:spPr bwMode="auto">
          <a:xfrm>
            <a:off x="8667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1" name="Line 117"/>
          <p:cNvSpPr>
            <a:spLocks noChangeShapeType="1"/>
          </p:cNvSpPr>
          <p:nvPr/>
        </p:nvSpPr>
        <p:spPr bwMode="auto">
          <a:xfrm>
            <a:off x="10255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2" name="Line 118"/>
          <p:cNvSpPr>
            <a:spLocks noChangeShapeType="1"/>
          </p:cNvSpPr>
          <p:nvPr/>
        </p:nvSpPr>
        <p:spPr bwMode="auto">
          <a:xfrm>
            <a:off x="11842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3" name="Line 119"/>
          <p:cNvSpPr>
            <a:spLocks noChangeShapeType="1"/>
          </p:cNvSpPr>
          <p:nvPr/>
        </p:nvSpPr>
        <p:spPr bwMode="auto">
          <a:xfrm>
            <a:off x="1343025" y="2476500"/>
            <a:ext cx="0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4" name="Line 120"/>
          <p:cNvSpPr>
            <a:spLocks noChangeShapeType="1"/>
          </p:cNvSpPr>
          <p:nvPr/>
        </p:nvSpPr>
        <p:spPr bwMode="auto">
          <a:xfrm>
            <a:off x="1497013" y="2476500"/>
            <a:ext cx="1587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5" name="Line 121"/>
          <p:cNvSpPr>
            <a:spLocks noChangeShapeType="1"/>
          </p:cNvSpPr>
          <p:nvPr/>
        </p:nvSpPr>
        <p:spPr bwMode="auto">
          <a:xfrm>
            <a:off x="165417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6" name="Line 122"/>
          <p:cNvSpPr>
            <a:spLocks noChangeShapeType="1"/>
          </p:cNvSpPr>
          <p:nvPr/>
        </p:nvSpPr>
        <p:spPr bwMode="auto">
          <a:xfrm>
            <a:off x="18129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7" name="Line 123"/>
          <p:cNvSpPr>
            <a:spLocks noChangeShapeType="1"/>
          </p:cNvSpPr>
          <p:nvPr/>
        </p:nvSpPr>
        <p:spPr bwMode="auto">
          <a:xfrm>
            <a:off x="1966913" y="2476500"/>
            <a:ext cx="1587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8" name="Line 124"/>
          <p:cNvSpPr>
            <a:spLocks noChangeShapeType="1"/>
          </p:cNvSpPr>
          <p:nvPr/>
        </p:nvSpPr>
        <p:spPr bwMode="auto">
          <a:xfrm>
            <a:off x="2125663" y="2476500"/>
            <a:ext cx="0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09" name="Rectangle 125"/>
          <p:cNvSpPr>
            <a:spLocks noChangeArrowheads="1"/>
          </p:cNvSpPr>
          <p:nvPr/>
        </p:nvSpPr>
        <p:spPr bwMode="auto">
          <a:xfrm>
            <a:off x="555625" y="2476500"/>
            <a:ext cx="1570038" cy="147478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0" name="Line 126"/>
          <p:cNvSpPr>
            <a:spLocks noChangeShapeType="1"/>
          </p:cNvSpPr>
          <p:nvPr/>
        </p:nvSpPr>
        <p:spPr bwMode="auto">
          <a:xfrm>
            <a:off x="555625" y="2476500"/>
            <a:ext cx="1588" cy="14747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1" name="Line 127"/>
          <p:cNvSpPr>
            <a:spLocks noChangeShapeType="1"/>
          </p:cNvSpPr>
          <p:nvPr/>
        </p:nvSpPr>
        <p:spPr bwMode="auto">
          <a:xfrm>
            <a:off x="539750" y="395128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2" name="Line 128"/>
          <p:cNvSpPr>
            <a:spLocks noChangeShapeType="1"/>
          </p:cNvSpPr>
          <p:nvPr/>
        </p:nvSpPr>
        <p:spPr bwMode="auto">
          <a:xfrm>
            <a:off x="539750" y="380365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3" name="Line 129"/>
          <p:cNvSpPr>
            <a:spLocks noChangeShapeType="1"/>
          </p:cNvSpPr>
          <p:nvPr/>
        </p:nvSpPr>
        <p:spPr bwMode="auto">
          <a:xfrm>
            <a:off x="539750" y="3656013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4" name="Line 130"/>
          <p:cNvSpPr>
            <a:spLocks noChangeShapeType="1"/>
          </p:cNvSpPr>
          <p:nvPr/>
        </p:nvSpPr>
        <p:spPr bwMode="auto">
          <a:xfrm>
            <a:off x="539750" y="350678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5" name="Line 131"/>
          <p:cNvSpPr>
            <a:spLocks noChangeShapeType="1"/>
          </p:cNvSpPr>
          <p:nvPr/>
        </p:nvSpPr>
        <p:spPr bwMode="auto">
          <a:xfrm>
            <a:off x="539750" y="335915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6" name="Line 132"/>
          <p:cNvSpPr>
            <a:spLocks noChangeShapeType="1"/>
          </p:cNvSpPr>
          <p:nvPr/>
        </p:nvSpPr>
        <p:spPr bwMode="auto">
          <a:xfrm>
            <a:off x="539750" y="3211513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7" name="Line 133"/>
          <p:cNvSpPr>
            <a:spLocks noChangeShapeType="1"/>
          </p:cNvSpPr>
          <p:nvPr/>
        </p:nvSpPr>
        <p:spPr bwMode="auto">
          <a:xfrm>
            <a:off x="539750" y="306863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8" name="Line 134"/>
          <p:cNvSpPr>
            <a:spLocks noChangeShapeType="1"/>
          </p:cNvSpPr>
          <p:nvPr/>
        </p:nvSpPr>
        <p:spPr bwMode="auto">
          <a:xfrm>
            <a:off x="539750" y="292100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19" name="Line 135"/>
          <p:cNvSpPr>
            <a:spLocks noChangeShapeType="1"/>
          </p:cNvSpPr>
          <p:nvPr/>
        </p:nvSpPr>
        <p:spPr bwMode="auto">
          <a:xfrm>
            <a:off x="539750" y="2771775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0" name="Line 136"/>
          <p:cNvSpPr>
            <a:spLocks noChangeShapeType="1"/>
          </p:cNvSpPr>
          <p:nvPr/>
        </p:nvSpPr>
        <p:spPr bwMode="auto">
          <a:xfrm>
            <a:off x="539750" y="2624138"/>
            <a:ext cx="158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1" name="Line 137"/>
          <p:cNvSpPr>
            <a:spLocks noChangeShapeType="1"/>
          </p:cNvSpPr>
          <p:nvPr/>
        </p:nvSpPr>
        <p:spPr bwMode="auto">
          <a:xfrm>
            <a:off x="539750" y="2476500"/>
            <a:ext cx="15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2" name="Line 138"/>
          <p:cNvSpPr>
            <a:spLocks noChangeShapeType="1"/>
          </p:cNvSpPr>
          <p:nvPr/>
        </p:nvSpPr>
        <p:spPr bwMode="auto">
          <a:xfrm>
            <a:off x="555625" y="3951288"/>
            <a:ext cx="1570038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3" name="Line 139"/>
          <p:cNvSpPr>
            <a:spLocks noChangeShapeType="1"/>
          </p:cNvSpPr>
          <p:nvPr/>
        </p:nvSpPr>
        <p:spPr bwMode="auto">
          <a:xfrm flipV="1">
            <a:off x="5556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4" name="Line 140"/>
          <p:cNvSpPr>
            <a:spLocks noChangeShapeType="1"/>
          </p:cNvSpPr>
          <p:nvPr/>
        </p:nvSpPr>
        <p:spPr bwMode="auto">
          <a:xfrm flipV="1">
            <a:off x="7143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5" name="Line 141"/>
          <p:cNvSpPr>
            <a:spLocks noChangeShapeType="1"/>
          </p:cNvSpPr>
          <p:nvPr/>
        </p:nvSpPr>
        <p:spPr bwMode="auto">
          <a:xfrm flipV="1">
            <a:off x="8667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6" name="Line 142"/>
          <p:cNvSpPr>
            <a:spLocks noChangeShapeType="1"/>
          </p:cNvSpPr>
          <p:nvPr/>
        </p:nvSpPr>
        <p:spPr bwMode="auto">
          <a:xfrm flipV="1">
            <a:off x="10255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7" name="Line 143"/>
          <p:cNvSpPr>
            <a:spLocks noChangeShapeType="1"/>
          </p:cNvSpPr>
          <p:nvPr/>
        </p:nvSpPr>
        <p:spPr bwMode="auto">
          <a:xfrm flipV="1">
            <a:off x="11842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8" name="Line 144"/>
          <p:cNvSpPr>
            <a:spLocks noChangeShapeType="1"/>
          </p:cNvSpPr>
          <p:nvPr/>
        </p:nvSpPr>
        <p:spPr bwMode="auto">
          <a:xfrm flipV="1">
            <a:off x="1343025" y="395128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29" name="Line 145"/>
          <p:cNvSpPr>
            <a:spLocks noChangeShapeType="1"/>
          </p:cNvSpPr>
          <p:nvPr/>
        </p:nvSpPr>
        <p:spPr bwMode="auto">
          <a:xfrm flipV="1">
            <a:off x="1497013" y="395128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0" name="Line 146"/>
          <p:cNvSpPr>
            <a:spLocks noChangeShapeType="1"/>
          </p:cNvSpPr>
          <p:nvPr/>
        </p:nvSpPr>
        <p:spPr bwMode="auto">
          <a:xfrm flipV="1">
            <a:off x="165417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1" name="Line 147"/>
          <p:cNvSpPr>
            <a:spLocks noChangeShapeType="1"/>
          </p:cNvSpPr>
          <p:nvPr/>
        </p:nvSpPr>
        <p:spPr bwMode="auto">
          <a:xfrm flipV="1">
            <a:off x="1812925" y="3951288"/>
            <a:ext cx="1588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2" name="Line 148"/>
          <p:cNvSpPr>
            <a:spLocks noChangeShapeType="1"/>
          </p:cNvSpPr>
          <p:nvPr/>
        </p:nvSpPr>
        <p:spPr bwMode="auto">
          <a:xfrm flipV="1">
            <a:off x="1966913" y="3951288"/>
            <a:ext cx="1587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3" name="Line 149"/>
          <p:cNvSpPr>
            <a:spLocks noChangeShapeType="1"/>
          </p:cNvSpPr>
          <p:nvPr/>
        </p:nvSpPr>
        <p:spPr bwMode="auto">
          <a:xfrm flipV="1">
            <a:off x="2125663" y="3951288"/>
            <a:ext cx="0" cy="1905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4" name="Freeform 150"/>
          <p:cNvSpPr>
            <a:spLocks/>
          </p:cNvSpPr>
          <p:nvPr/>
        </p:nvSpPr>
        <p:spPr bwMode="auto">
          <a:xfrm>
            <a:off x="989013" y="3025775"/>
            <a:ext cx="74612" cy="85725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57" y="29"/>
              </a:cxn>
              <a:cxn ang="0">
                <a:pos x="29" y="59"/>
              </a:cxn>
              <a:cxn ang="0">
                <a:pos x="0" y="29"/>
              </a:cxn>
              <a:cxn ang="0">
                <a:pos x="29" y="0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5" name="Freeform 151"/>
          <p:cNvSpPr>
            <a:spLocks/>
          </p:cNvSpPr>
          <p:nvPr/>
        </p:nvSpPr>
        <p:spPr bwMode="auto">
          <a:xfrm>
            <a:off x="1617663" y="3465513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6" name="Freeform 152"/>
          <p:cNvSpPr>
            <a:spLocks/>
          </p:cNvSpPr>
          <p:nvPr/>
        </p:nvSpPr>
        <p:spPr bwMode="auto">
          <a:xfrm>
            <a:off x="1147763" y="2876550"/>
            <a:ext cx="73025" cy="87313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59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30"/>
                </a:lnTo>
                <a:lnTo>
                  <a:pt x="28" y="59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7" name="Freeform 153"/>
          <p:cNvSpPr>
            <a:spLocks/>
          </p:cNvSpPr>
          <p:nvPr/>
        </p:nvSpPr>
        <p:spPr bwMode="auto">
          <a:xfrm>
            <a:off x="989013" y="2730500"/>
            <a:ext cx="74612" cy="85725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57" y="29"/>
              </a:cxn>
              <a:cxn ang="0">
                <a:pos x="29" y="59"/>
              </a:cxn>
              <a:cxn ang="0">
                <a:pos x="0" y="29"/>
              </a:cxn>
              <a:cxn ang="0">
                <a:pos x="29" y="0"/>
              </a:cxn>
            </a:cxnLst>
            <a:rect l="0" t="0" r="r" b="b"/>
            <a:pathLst>
              <a:path w="57" h="59">
                <a:moveTo>
                  <a:pt x="29" y="0"/>
                </a:moveTo>
                <a:lnTo>
                  <a:pt x="57" y="29"/>
                </a:lnTo>
                <a:lnTo>
                  <a:pt x="29" y="59"/>
                </a:lnTo>
                <a:lnTo>
                  <a:pt x="0" y="29"/>
                </a:lnTo>
                <a:lnTo>
                  <a:pt x="29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8" name="Freeform 154"/>
          <p:cNvSpPr>
            <a:spLocks/>
          </p:cNvSpPr>
          <p:nvPr/>
        </p:nvSpPr>
        <p:spPr bwMode="auto">
          <a:xfrm>
            <a:off x="1776413" y="3173413"/>
            <a:ext cx="74612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39" name="Freeform 155"/>
          <p:cNvSpPr>
            <a:spLocks/>
          </p:cNvSpPr>
          <p:nvPr/>
        </p:nvSpPr>
        <p:spPr bwMode="auto">
          <a:xfrm>
            <a:off x="1147763" y="31734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0" name="Freeform 156"/>
          <p:cNvSpPr>
            <a:spLocks/>
          </p:cNvSpPr>
          <p:nvPr/>
        </p:nvSpPr>
        <p:spPr bwMode="auto">
          <a:xfrm>
            <a:off x="1149350" y="3749675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7" h="59">
                <a:moveTo>
                  <a:pt x="28" y="0"/>
                </a:moveTo>
                <a:lnTo>
                  <a:pt x="57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1" name="Freeform 157"/>
          <p:cNvSpPr>
            <a:spLocks/>
          </p:cNvSpPr>
          <p:nvPr/>
        </p:nvSpPr>
        <p:spPr bwMode="auto">
          <a:xfrm>
            <a:off x="1374775" y="31734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7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7" h="60">
                <a:moveTo>
                  <a:pt x="28" y="0"/>
                </a:moveTo>
                <a:lnTo>
                  <a:pt x="57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66FFFF"/>
          </a:solidFill>
          <a:ln w="6350">
            <a:solidFill>
              <a:srgbClr val="008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42" name="Rectangle 158"/>
          <p:cNvSpPr>
            <a:spLocks noChangeArrowheads="1"/>
          </p:cNvSpPr>
          <p:nvPr/>
        </p:nvSpPr>
        <p:spPr bwMode="auto">
          <a:xfrm>
            <a:off x="481013" y="390842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3" name="Rectangle 159"/>
          <p:cNvSpPr>
            <a:spLocks noChangeArrowheads="1"/>
          </p:cNvSpPr>
          <p:nvPr/>
        </p:nvSpPr>
        <p:spPr bwMode="auto">
          <a:xfrm>
            <a:off x="481013" y="3760788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4" name="Rectangle 160"/>
          <p:cNvSpPr>
            <a:spLocks noChangeArrowheads="1"/>
          </p:cNvSpPr>
          <p:nvPr/>
        </p:nvSpPr>
        <p:spPr bwMode="auto">
          <a:xfrm>
            <a:off x="481013" y="361156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2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5" name="Rectangle 161"/>
          <p:cNvSpPr>
            <a:spLocks noChangeArrowheads="1"/>
          </p:cNvSpPr>
          <p:nvPr/>
        </p:nvSpPr>
        <p:spPr bwMode="auto">
          <a:xfrm>
            <a:off x="481013" y="346551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3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6" name="Rectangle 162"/>
          <p:cNvSpPr>
            <a:spLocks noChangeArrowheads="1"/>
          </p:cNvSpPr>
          <p:nvPr/>
        </p:nvSpPr>
        <p:spPr bwMode="auto">
          <a:xfrm>
            <a:off x="481013" y="3316288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4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7" name="Rectangle 163"/>
          <p:cNvSpPr>
            <a:spLocks noChangeArrowheads="1"/>
          </p:cNvSpPr>
          <p:nvPr/>
        </p:nvSpPr>
        <p:spPr bwMode="auto">
          <a:xfrm>
            <a:off x="481013" y="3167063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5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8" name="Rectangle 164"/>
          <p:cNvSpPr>
            <a:spLocks noChangeArrowheads="1"/>
          </p:cNvSpPr>
          <p:nvPr/>
        </p:nvSpPr>
        <p:spPr bwMode="auto">
          <a:xfrm>
            <a:off x="481013" y="302577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6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49" name="Rectangle 165"/>
          <p:cNvSpPr>
            <a:spLocks noChangeArrowheads="1"/>
          </p:cNvSpPr>
          <p:nvPr/>
        </p:nvSpPr>
        <p:spPr bwMode="auto">
          <a:xfrm>
            <a:off x="481013" y="28765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7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0" name="Rectangle 166"/>
          <p:cNvSpPr>
            <a:spLocks noChangeArrowheads="1"/>
          </p:cNvSpPr>
          <p:nvPr/>
        </p:nvSpPr>
        <p:spPr bwMode="auto">
          <a:xfrm>
            <a:off x="481013" y="273050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8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1" name="Rectangle 167"/>
          <p:cNvSpPr>
            <a:spLocks noChangeArrowheads="1"/>
          </p:cNvSpPr>
          <p:nvPr/>
        </p:nvSpPr>
        <p:spPr bwMode="auto">
          <a:xfrm>
            <a:off x="481013" y="2581275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9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2" name="Rectangle 168"/>
          <p:cNvSpPr>
            <a:spLocks noChangeArrowheads="1"/>
          </p:cNvSpPr>
          <p:nvPr/>
        </p:nvSpPr>
        <p:spPr bwMode="auto">
          <a:xfrm>
            <a:off x="450850" y="2432050"/>
            <a:ext cx="8572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3" name="Rectangle 169"/>
          <p:cNvSpPr>
            <a:spLocks noChangeArrowheads="1"/>
          </p:cNvSpPr>
          <p:nvPr/>
        </p:nvSpPr>
        <p:spPr bwMode="auto">
          <a:xfrm>
            <a:off x="5397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4" name="Rectangle 170"/>
          <p:cNvSpPr>
            <a:spLocks noChangeArrowheads="1"/>
          </p:cNvSpPr>
          <p:nvPr/>
        </p:nvSpPr>
        <p:spPr bwMode="auto">
          <a:xfrm>
            <a:off x="6985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5" name="Rectangle 171"/>
          <p:cNvSpPr>
            <a:spLocks noChangeArrowheads="1"/>
          </p:cNvSpPr>
          <p:nvPr/>
        </p:nvSpPr>
        <p:spPr bwMode="auto">
          <a:xfrm>
            <a:off x="8509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2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6" name="Rectangle 172"/>
          <p:cNvSpPr>
            <a:spLocks noChangeArrowheads="1"/>
          </p:cNvSpPr>
          <p:nvPr/>
        </p:nvSpPr>
        <p:spPr bwMode="auto">
          <a:xfrm>
            <a:off x="10112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3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7" name="Rectangle 173"/>
          <p:cNvSpPr>
            <a:spLocks noChangeArrowheads="1"/>
          </p:cNvSpPr>
          <p:nvPr/>
        </p:nvSpPr>
        <p:spPr bwMode="auto">
          <a:xfrm>
            <a:off x="11684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4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8" name="Rectangle 174"/>
          <p:cNvSpPr>
            <a:spLocks noChangeArrowheads="1"/>
          </p:cNvSpPr>
          <p:nvPr/>
        </p:nvSpPr>
        <p:spPr bwMode="auto">
          <a:xfrm>
            <a:off x="13271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5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59" name="Rectangle 175"/>
          <p:cNvSpPr>
            <a:spLocks noChangeArrowheads="1"/>
          </p:cNvSpPr>
          <p:nvPr/>
        </p:nvSpPr>
        <p:spPr bwMode="auto">
          <a:xfrm>
            <a:off x="14811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6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0" name="Rectangle 176"/>
          <p:cNvSpPr>
            <a:spLocks noChangeArrowheads="1"/>
          </p:cNvSpPr>
          <p:nvPr/>
        </p:nvSpPr>
        <p:spPr bwMode="auto">
          <a:xfrm>
            <a:off x="163830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7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1" name="Rectangle 177"/>
          <p:cNvSpPr>
            <a:spLocks noChangeArrowheads="1"/>
          </p:cNvSpPr>
          <p:nvPr/>
        </p:nvSpPr>
        <p:spPr bwMode="auto">
          <a:xfrm>
            <a:off x="1797050" y="4006850"/>
            <a:ext cx="42863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8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2" name="Rectangle 178"/>
          <p:cNvSpPr>
            <a:spLocks noChangeArrowheads="1"/>
          </p:cNvSpPr>
          <p:nvPr/>
        </p:nvSpPr>
        <p:spPr bwMode="auto">
          <a:xfrm>
            <a:off x="1951038" y="4006850"/>
            <a:ext cx="42862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9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3" name="Rectangle 179"/>
          <p:cNvSpPr>
            <a:spLocks noChangeArrowheads="1"/>
          </p:cNvSpPr>
          <p:nvPr/>
        </p:nvSpPr>
        <p:spPr bwMode="auto">
          <a:xfrm>
            <a:off x="2093913" y="4006850"/>
            <a:ext cx="85725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ko-KR" altLang="en-US" sz="600">
                <a:solidFill>
                  <a:srgbClr val="000000"/>
                </a:solidFill>
                <a:ea typeface="Gulim" pitchFamily="34" charset="-127"/>
                <a:cs typeface="Arial" pitchFamily="34" charset="0"/>
              </a:rPr>
              <a:t>10</a:t>
            </a:r>
            <a:endParaRPr lang="ko-KR" altLang="en-US" sz="2400">
              <a:latin typeface="Tahoma" pitchFamily="34" charset="0"/>
              <a:ea typeface="Gulim" pitchFamily="34" charset="-127"/>
              <a:cs typeface="Arial" pitchFamily="34" charset="0"/>
            </a:endParaRPr>
          </a:p>
        </p:txBody>
      </p:sp>
      <p:sp>
        <p:nvSpPr>
          <p:cNvPr id="195764" name="Rectangle 180"/>
          <p:cNvSpPr>
            <a:spLocks noChangeArrowheads="1"/>
          </p:cNvSpPr>
          <p:nvPr/>
        </p:nvSpPr>
        <p:spPr bwMode="auto">
          <a:xfrm>
            <a:off x="381000" y="2346325"/>
            <a:ext cx="1828800" cy="1828800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5" name="Freeform 181"/>
          <p:cNvSpPr>
            <a:spLocks/>
          </p:cNvSpPr>
          <p:nvPr/>
        </p:nvSpPr>
        <p:spPr bwMode="auto">
          <a:xfrm>
            <a:off x="987425" y="3313113"/>
            <a:ext cx="73025" cy="87312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30"/>
              </a:cxn>
              <a:cxn ang="0">
                <a:pos x="28" y="60"/>
              </a:cxn>
              <a:cxn ang="0">
                <a:pos x="0" y="30"/>
              </a:cxn>
              <a:cxn ang="0">
                <a:pos x="28" y="0"/>
              </a:cxn>
            </a:cxnLst>
            <a:rect l="0" t="0" r="r" b="b"/>
            <a:pathLst>
              <a:path w="56" h="60">
                <a:moveTo>
                  <a:pt x="28" y="0"/>
                </a:moveTo>
                <a:lnTo>
                  <a:pt x="56" y="30"/>
                </a:lnTo>
                <a:lnTo>
                  <a:pt x="28" y="60"/>
                </a:lnTo>
                <a:lnTo>
                  <a:pt x="0" y="30"/>
                </a:lnTo>
                <a:lnTo>
                  <a:pt x="28" y="0"/>
                </a:lnTo>
                <a:close/>
              </a:path>
            </a:pathLst>
          </a:custGeom>
          <a:solidFill>
            <a:srgbClr val="00FFFF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6" name="Freeform 182"/>
          <p:cNvSpPr>
            <a:spLocks/>
          </p:cNvSpPr>
          <p:nvPr/>
        </p:nvSpPr>
        <p:spPr bwMode="auto">
          <a:xfrm>
            <a:off x="1614488" y="3286125"/>
            <a:ext cx="73025" cy="85725"/>
          </a:xfrm>
          <a:custGeom>
            <a:avLst/>
            <a:gdLst/>
            <a:ahLst/>
            <a:cxnLst>
              <a:cxn ang="0">
                <a:pos x="28" y="0"/>
              </a:cxn>
              <a:cxn ang="0">
                <a:pos x="56" y="29"/>
              </a:cxn>
              <a:cxn ang="0">
                <a:pos x="28" y="59"/>
              </a:cxn>
              <a:cxn ang="0">
                <a:pos x="0" y="29"/>
              </a:cxn>
              <a:cxn ang="0">
                <a:pos x="28" y="0"/>
              </a:cxn>
            </a:cxnLst>
            <a:rect l="0" t="0" r="r" b="b"/>
            <a:pathLst>
              <a:path w="56" h="59">
                <a:moveTo>
                  <a:pt x="28" y="0"/>
                </a:moveTo>
                <a:lnTo>
                  <a:pt x="56" y="29"/>
                </a:lnTo>
                <a:lnTo>
                  <a:pt x="28" y="59"/>
                </a:lnTo>
                <a:lnTo>
                  <a:pt x="0" y="29"/>
                </a:lnTo>
                <a:lnTo>
                  <a:pt x="28" y="0"/>
                </a:lnTo>
                <a:close/>
              </a:path>
            </a:pathLst>
          </a:custGeom>
          <a:solidFill>
            <a:srgbClr val="000080"/>
          </a:solidFill>
          <a:ln w="6350">
            <a:solidFill>
              <a:srgbClr val="000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7" name="Oval 183"/>
          <p:cNvSpPr>
            <a:spLocks noChangeArrowheads="1"/>
          </p:cNvSpPr>
          <p:nvPr/>
        </p:nvSpPr>
        <p:spPr bwMode="auto">
          <a:xfrm>
            <a:off x="981075" y="3321050"/>
            <a:ext cx="68263" cy="79375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8" name="Oval 184"/>
          <p:cNvSpPr>
            <a:spLocks noChangeArrowheads="1"/>
          </p:cNvSpPr>
          <p:nvPr/>
        </p:nvSpPr>
        <p:spPr bwMode="auto">
          <a:xfrm>
            <a:off x="1614488" y="3290888"/>
            <a:ext cx="68262" cy="80962"/>
          </a:xfrm>
          <a:prstGeom prst="ellipse">
            <a:avLst/>
          </a:prstGeom>
          <a:solidFill>
            <a:srgbClr val="FF0000"/>
          </a:solidFill>
          <a:ln w="63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769" name="Line 185"/>
          <p:cNvSpPr>
            <a:spLocks noChangeShapeType="1"/>
          </p:cNvSpPr>
          <p:nvPr/>
        </p:nvSpPr>
        <p:spPr bwMode="auto">
          <a:xfrm>
            <a:off x="2286000" y="3184525"/>
            <a:ext cx="355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3" name="Text Box 189"/>
          <p:cNvSpPr txBox="1">
            <a:spLocks noChangeArrowheads="1"/>
          </p:cNvSpPr>
          <p:nvPr/>
        </p:nvSpPr>
        <p:spPr bwMode="auto">
          <a:xfrm>
            <a:off x="6172200" y="4556125"/>
            <a:ext cx="1066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b="1">
                <a:latin typeface="Garamond" pitchFamily="18" charset="0"/>
                <a:ea typeface="SimSun" pitchFamily="2" charset="-122"/>
                <a:cs typeface="Arial" pitchFamily="34" charset="0"/>
              </a:rPr>
              <a:t>Step 4</a:t>
            </a:r>
          </a:p>
        </p:txBody>
      </p:sp>
      <p:sp>
        <p:nvSpPr>
          <p:cNvPr id="195774" name="Line 190"/>
          <p:cNvSpPr>
            <a:spLocks noChangeShapeType="1"/>
          </p:cNvSpPr>
          <p:nvPr/>
        </p:nvSpPr>
        <p:spPr bwMode="auto">
          <a:xfrm>
            <a:off x="1035050" y="2803525"/>
            <a:ext cx="0" cy="5334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5" name="Line 191"/>
          <p:cNvSpPr>
            <a:spLocks noChangeShapeType="1"/>
          </p:cNvSpPr>
          <p:nvPr/>
        </p:nvSpPr>
        <p:spPr bwMode="auto">
          <a:xfrm>
            <a:off x="1022350" y="2784475"/>
            <a:ext cx="654050" cy="552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6" name="Line 192"/>
          <p:cNvSpPr>
            <a:spLocks noChangeShapeType="1"/>
          </p:cNvSpPr>
          <p:nvPr/>
        </p:nvSpPr>
        <p:spPr bwMode="auto">
          <a:xfrm flipH="1">
            <a:off x="1028700" y="3216275"/>
            <a:ext cx="146050" cy="1968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7" name="Line 193"/>
          <p:cNvSpPr>
            <a:spLocks noChangeShapeType="1"/>
          </p:cNvSpPr>
          <p:nvPr/>
        </p:nvSpPr>
        <p:spPr bwMode="auto">
          <a:xfrm>
            <a:off x="1193800" y="3222625"/>
            <a:ext cx="482600" cy="1143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8" name="Line 194"/>
          <p:cNvSpPr>
            <a:spLocks noChangeShapeType="1"/>
          </p:cNvSpPr>
          <p:nvPr/>
        </p:nvSpPr>
        <p:spPr bwMode="auto">
          <a:xfrm flipV="1">
            <a:off x="1644650" y="3336925"/>
            <a:ext cx="0" cy="1651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79" name="Line 195"/>
          <p:cNvSpPr>
            <a:spLocks noChangeShapeType="1"/>
          </p:cNvSpPr>
          <p:nvPr/>
        </p:nvSpPr>
        <p:spPr bwMode="auto">
          <a:xfrm flipH="1" flipV="1">
            <a:off x="1016000" y="3381375"/>
            <a:ext cx="584200" cy="1079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0" name="Line 196"/>
          <p:cNvSpPr>
            <a:spLocks noChangeShapeType="1"/>
          </p:cNvSpPr>
          <p:nvPr/>
        </p:nvSpPr>
        <p:spPr bwMode="auto">
          <a:xfrm flipV="1">
            <a:off x="1212850" y="3336925"/>
            <a:ext cx="463550" cy="469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1" name="Line 197"/>
          <p:cNvSpPr>
            <a:spLocks noChangeShapeType="1"/>
          </p:cNvSpPr>
          <p:nvPr/>
        </p:nvSpPr>
        <p:spPr bwMode="auto">
          <a:xfrm flipH="1" flipV="1">
            <a:off x="1022350" y="3381375"/>
            <a:ext cx="158750" cy="4000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2" name="Line 198"/>
          <p:cNvSpPr>
            <a:spLocks noChangeShapeType="1"/>
          </p:cNvSpPr>
          <p:nvPr/>
        </p:nvSpPr>
        <p:spPr bwMode="auto">
          <a:xfrm>
            <a:off x="1435100" y="3216275"/>
            <a:ext cx="241300" cy="762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3" name="Line 199"/>
          <p:cNvSpPr>
            <a:spLocks noChangeShapeType="1"/>
          </p:cNvSpPr>
          <p:nvPr/>
        </p:nvSpPr>
        <p:spPr bwMode="auto">
          <a:xfrm flipH="1">
            <a:off x="990600" y="3222625"/>
            <a:ext cx="393700" cy="1460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4" name="Line 200"/>
          <p:cNvSpPr>
            <a:spLocks noChangeShapeType="1"/>
          </p:cNvSpPr>
          <p:nvPr/>
        </p:nvSpPr>
        <p:spPr bwMode="auto">
          <a:xfrm>
            <a:off x="1028700" y="3079750"/>
            <a:ext cx="0" cy="2571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5" name="Line 201"/>
          <p:cNvSpPr>
            <a:spLocks noChangeShapeType="1"/>
          </p:cNvSpPr>
          <p:nvPr/>
        </p:nvSpPr>
        <p:spPr bwMode="auto">
          <a:xfrm>
            <a:off x="1031875" y="3070225"/>
            <a:ext cx="644525" cy="2667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6" name="Line 202"/>
          <p:cNvSpPr>
            <a:spLocks noChangeShapeType="1"/>
          </p:cNvSpPr>
          <p:nvPr/>
        </p:nvSpPr>
        <p:spPr bwMode="auto">
          <a:xfrm flipH="1">
            <a:off x="990600" y="2927350"/>
            <a:ext cx="190500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7" name="Line 203"/>
          <p:cNvSpPr>
            <a:spLocks noChangeShapeType="1"/>
          </p:cNvSpPr>
          <p:nvPr/>
        </p:nvSpPr>
        <p:spPr bwMode="auto">
          <a:xfrm>
            <a:off x="1184275" y="2927350"/>
            <a:ext cx="492125" cy="409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8" name="Line 204"/>
          <p:cNvSpPr>
            <a:spLocks noChangeShapeType="1"/>
          </p:cNvSpPr>
          <p:nvPr/>
        </p:nvSpPr>
        <p:spPr bwMode="auto">
          <a:xfrm flipH="1">
            <a:off x="1676400" y="3213100"/>
            <a:ext cx="142875" cy="1238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789" name="Line 205"/>
          <p:cNvSpPr>
            <a:spLocks noChangeShapeType="1"/>
          </p:cNvSpPr>
          <p:nvPr/>
        </p:nvSpPr>
        <p:spPr bwMode="auto">
          <a:xfrm flipH="1">
            <a:off x="1066800" y="3232150"/>
            <a:ext cx="727075" cy="104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681" grpId="0" animBg="1"/>
      <p:bldP spid="195682" grpId="0" animBg="1"/>
      <p:bldP spid="195769" grpId="0" animBg="1"/>
      <p:bldP spid="195773" grpId="0" autoUpdateAnimBg="0"/>
      <p:bldP spid="195774" grpId="0" animBg="1"/>
      <p:bldP spid="195775" grpId="0" animBg="1"/>
      <p:bldP spid="195776" grpId="0" animBg="1"/>
      <p:bldP spid="195777" grpId="0" animBg="1"/>
      <p:bldP spid="195778" grpId="0" animBg="1"/>
      <p:bldP spid="195779" grpId="0" animBg="1"/>
      <p:bldP spid="195780" grpId="0" animBg="1"/>
      <p:bldP spid="195781" grpId="0" animBg="1"/>
      <p:bldP spid="195782" grpId="0" animBg="1"/>
      <p:bldP spid="195783" grpId="0" animBg="1"/>
      <p:bldP spid="195784" grpId="0" animBg="1"/>
      <p:bldP spid="195785" grpId="0" animBg="1"/>
      <p:bldP spid="195786" grpId="0" animBg="1"/>
      <p:bldP spid="195787" grpId="0" animBg="1"/>
      <p:bldP spid="195788" grpId="0" animBg="1"/>
      <p:bldP spid="19578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>
              <a:buClr>
                <a:srgbClr val="DD8047"/>
              </a:buClr>
            </a:pPr>
            <a:r>
              <a:rPr lang="en-US" sz="2000" dirty="0" smtClean="0">
                <a:solidFill>
                  <a:prstClr val="black"/>
                </a:solidFill>
              </a:rPr>
              <a:t>Consider the data about students. The only attributes are the age and the three marks</a:t>
            </a:r>
          </a:p>
          <a:p>
            <a:pPr marL="0" lvl="0" indent="0" algn="just">
              <a:buClr>
                <a:srgbClr val="DD8047"/>
              </a:buClr>
              <a:buNone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0" lvl="0" indent="0">
              <a:buClr>
                <a:srgbClr val="DD8047"/>
              </a:buClr>
              <a:buNone/>
            </a:pPr>
            <a:endParaRPr lang="en-US" sz="2000" dirty="0" smtClean="0">
              <a:solidFill>
                <a:prstClr val="black"/>
              </a:solidFill>
            </a:endParaRPr>
          </a:p>
          <a:p>
            <a:pPr marL="0" lvl="0" indent="0">
              <a:buClr>
                <a:srgbClr val="DD8047"/>
              </a:buClr>
              <a:buNone/>
            </a:pPr>
            <a:endParaRPr lang="en-US" sz="2000" dirty="0">
              <a:solidFill>
                <a:prstClr val="black"/>
              </a:solidFill>
            </a:endParaRPr>
          </a:p>
          <a:p>
            <a:pPr marL="365760" lvl="1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3755761505"/>
              </p:ext>
            </p:extLst>
          </p:nvPr>
        </p:nvGraphicFramePr>
        <p:xfrm>
          <a:off x="2133600" y="2743200"/>
          <a:ext cx="4343400" cy="35248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/>
                <a:gridCol w="609600"/>
                <a:gridCol w="914400"/>
                <a:gridCol w="914400"/>
                <a:gridCol w="990600"/>
              </a:tblGrid>
              <a:tr h="4768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Marks1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Marks2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Marks3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108197" r="-375333" b="-9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208197" r="-375333" b="-8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308197" r="-375333" b="-72131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415000" r="-375333" b="-633333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506557" r="-375333" b="-5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606557" r="-375333" b="-4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706557" r="-375333" b="-3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806557" r="-375333" b="-2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</a:tr>
              <a:tr h="27628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906557" r="-375333" b="-1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</a:tr>
              <a:tr h="272502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>
                    <a:blipFill rotWithShape="1">
                      <a:blip r:embed="rId2"/>
                      <a:stretch>
                        <a:fillRect t="-1023333" r="-375333" b="-2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57400" y="2297668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1: Data For K-means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437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Example(Conti…)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Steps 1 and 2: Let the three seeds be first three students.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Now compute the distances </a:t>
            </a:r>
          </a:p>
          <a:p>
            <a:pPr algn="just"/>
            <a:r>
              <a:rPr lang="en-US" dirty="0" smtClean="0"/>
              <a:t>Based on these distances, each student is allocated to the nearest cluster.</a:t>
            </a:r>
          </a:p>
          <a:p>
            <a:pPr algn="just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2713423343"/>
              </p:ext>
            </p:extLst>
          </p:nvPr>
        </p:nvGraphicFramePr>
        <p:xfrm>
          <a:off x="2209801" y="2479040"/>
          <a:ext cx="5181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9254"/>
                <a:gridCol w="810491"/>
                <a:gridCol w="1064677"/>
                <a:gridCol w="1096633"/>
                <a:gridCol w="90054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Mark3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108197" r="-358667" b="-2229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211667" r="-358667" b="-126667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blipFill rotWithShape="1">
                      <a:blip r:embed="rId2"/>
                      <a:stretch>
                        <a:fillRect t="-306557" r="-358667" b="-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514600" y="1981200"/>
            <a:ext cx="25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Table 2: The three seeds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51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9670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9670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3642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18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34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17300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67401" y="465904"/>
          <a:ext cx="2895599" cy="1307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172"/>
                <a:gridCol w="572172"/>
                <a:gridCol w="653911"/>
                <a:gridCol w="548672"/>
                <a:gridCol w="548672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 gridSpan="3">
                  <a:txBody>
                    <a:bodyPr/>
                    <a:lstStyle/>
                    <a:p>
                      <a:r>
                        <a:rPr lang="en-US" sz="1400" dirty="0" smtClean="0"/>
                        <a:t>Total Distance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aseline="-25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4311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010400" y="2971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010400" y="5638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010400" y="3352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010400" y="59436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429491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10400" y="46482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Supervised learning vs. unsupervised learning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solidFill>
                  <a:srgbClr val="FF0000"/>
                </a:solidFill>
                <a:ea typeface="ＭＳ Ｐゴシック" pitchFamily="50" charset="-128"/>
              </a:rPr>
              <a:t>Unsupervised </a:t>
            </a:r>
            <a:r>
              <a:rPr lang="en-US" altLang="ja-JP" dirty="0">
                <a:solidFill>
                  <a:srgbClr val="FF0000"/>
                </a:solidFill>
                <a:ea typeface="ＭＳ Ｐゴシック" pitchFamily="50" charset="-128"/>
              </a:rPr>
              <a:t>learning</a:t>
            </a:r>
            <a:r>
              <a:rPr lang="en-US" altLang="ja-JP" dirty="0">
                <a:ea typeface="ＭＳ Ｐゴシック" pitchFamily="50" charset="-128"/>
              </a:rPr>
              <a:t>: The data have no target attribute. </a:t>
            </a:r>
          </a:p>
          <a:p>
            <a:pPr lvl="1"/>
            <a:r>
              <a:rPr lang="en-US" altLang="ja-JP" dirty="0">
                <a:ea typeface="ＭＳ Ｐゴシック" pitchFamily="50" charset="-128"/>
              </a:rPr>
              <a:t>We want to explore the data to find some intrinsic structures in them. </a:t>
            </a:r>
            <a:endParaRPr lang="en-US" dirty="0"/>
          </a:p>
        </p:txBody>
      </p:sp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/>
          <a:srcRect l="36875" t="28889" r="38750" b="37778"/>
          <a:stretch>
            <a:fillRect/>
          </a:stretch>
        </p:blipFill>
        <p:spPr bwMode="auto">
          <a:xfrm>
            <a:off x="2514600" y="3429000"/>
            <a:ext cx="3733800" cy="287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/>
                <a:gridCol w="489592"/>
                <a:gridCol w="732767"/>
                <a:gridCol w="732767"/>
                <a:gridCol w="732767"/>
                <a:gridCol w="963618"/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Cluster</a:t>
                      </a:r>
                      <a:endParaRPr lang="en-US" sz="12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1211715116"/>
              </p:ext>
            </p:extLst>
          </p:nvPr>
        </p:nvGraphicFramePr>
        <p:xfrm>
          <a:off x="5105399" y="2438400"/>
          <a:ext cx="357903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/>
                <a:gridCol w="609600"/>
                <a:gridCol w="838200"/>
                <a:gridCol w="914400"/>
                <a:gridCol w="75963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9806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/>
                <a:gridCol w="759483"/>
                <a:gridCol w="766390"/>
                <a:gridCol w="759483"/>
                <a:gridCol w="643049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AVG</a:t>
                      </a:r>
                      <a:endParaRPr lang="en-US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/>
                <a:gridCol w="489592"/>
                <a:gridCol w="732767"/>
                <a:gridCol w="732767"/>
                <a:gridCol w="732767"/>
                <a:gridCol w="963618"/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Cluster</a:t>
                      </a:r>
                      <a:endParaRPr lang="en-US" sz="12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1211715116"/>
              </p:ext>
            </p:extLst>
          </p:nvPr>
        </p:nvGraphicFramePr>
        <p:xfrm>
          <a:off x="5105399" y="2438400"/>
          <a:ext cx="357903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/>
                <a:gridCol w="609600"/>
                <a:gridCol w="838200"/>
                <a:gridCol w="914400"/>
                <a:gridCol w="75963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58.5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1634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/>
                <a:gridCol w="759483"/>
                <a:gridCol w="766390"/>
                <a:gridCol w="759483"/>
                <a:gridCol w="643049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AVG</a:t>
                      </a:r>
                      <a:endParaRPr lang="en-US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/>
                <a:gridCol w="489592"/>
                <a:gridCol w="732767"/>
                <a:gridCol w="732767"/>
                <a:gridCol w="732767"/>
                <a:gridCol w="963618"/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Cluster</a:t>
                      </a:r>
                      <a:endParaRPr lang="en-US" sz="12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1211715116"/>
              </p:ext>
            </p:extLst>
          </p:nvPr>
        </p:nvGraphicFramePr>
        <p:xfrm>
          <a:off x="5105399" y="2438400"/>
          <a:ext cx="35790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/>
                <a:gridCol w="609600"/>
                <a:gridCol w="838200"/>
                <a:gridCol w="914400"/>
                <a:gridCol w="75963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58.5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334000" y="465904"/>
          <a:ext cx="3657599" cy="16343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9194"/>
                <a:gridCol w="759483"/>
                <a:gridCol w="766390"/>
                <a:gridCol w="759483"/>
                <a:gridCol w="643049"/>
              </a:tblGrid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AVG</a:t>
                      </a:r>
                      <a:endParaRPr lang="en-US" sz="14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5" y="1913969"/>
          <a:ext cx="4111628" cy="39534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117"/>
                <a:gridCol w="489592"/>
                <a:gridCol w="732767"/>
                <a:gridCol w="732767"/>
                <a:gridCol w="732767"/>
                <a:gridCol w="963618"/>
              </a:tblGrid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Marks2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Marks3</a:t>
                      </a:r>
                    </a:p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Cluster</a:t>
                      </a:r>
                      <a:endParaRPr lang="en-US" sz="12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grpSp>
        <p:nvGrpSpPr>
          <p:cNvPr id="3" name="Group 11"/>
          <p:cNvGrpSpPr/>
          <p:nvPr/>
        </p:nvGrpSpPr>
        <p:grpSpPr>
          <a:xfrm>
            <a:off x="4038600" y="2590800"/>
            <a:ext cx="381000" cy="3276600"/>
            <a:chOff x="4572000" y="2971800"/>
            <a:chExt cx="381000" cy="3276600"/>
          </a:xfrm>
        </p:grpSpPr>
        <p:sp>
          <p:nvSpPr>
            <p:cNvPr id="6" name="Oval 5"/>
            <p:cNvSpPr/>
            <p:nvPr/>
          </p:nvSpPr>
          <p:spPr bwMode="auto">
            <a:xfrm>
              <a:off x="4572000" y="2971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4572000" y="5562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572000" y="33528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572000" y="59436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4572000" y="429491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572000" y="4648200"/>
              <a:ext cx="381000" cy="304800"/>
            </a:xfrm>
            <a:prstGeom prst="ellipse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2075" tIns="46038" rIns="92075" bIns="46038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Arial" charset="0"/>
              </a:endParaRP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1211715116"/>
              </p:ext>
            </p:extLst>
          </p:nvPr>
        </p:nvGraphicFramePr>
        <p:xfrm>
          <a:off x="5105399" y="2438400"/>
          <a:ext cx="3579036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1"/>
                <a:gridCol w="609600"/>
                <a:gridCol w="838200"/>
                <a:gridCol w="914400"/>
                <a:gridCol w="75963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Mark3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77.5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78.5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58.5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26.5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84.3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82.0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61.5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56.5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334000" y="4343400"/>
            <a:ext cx="3352800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Cluster membership</a:t>
            </a:r>
          </a:p>
          <a:p>
            <a:r>
              <a:rPr lang="en-US" dirty="0" smtClean="0"/>
              <a:t>Cluster-1: S</a:t>
            </a:r>
            <a:r>
              <a:rPr lang="en-US" baseline="-25000" dirty="0" smtClean="0"/>
              <a:t>1</a:t>
            </a:r>
            <a:r>
              <a:rPr lang="en-US" dirty="0" smtClean="0"/>
              <a:t> , S</a:t>
            </a:r>
            <a:r>
              <a:rPr lang="en-US" baseline="-25000" dirty="0" smtClean="0"/>
              <a:t>9</a:t>
            </a:r>
          </a:p>
          <a:p>
            <a:r>
              <a:rPr lang="en-US" smtClean="0"/>
              <a:t>Cluster-2: </a:t>
            </a:r>
            <a:r>
              <a:rPr lang="en-US" dirty="0" smtClean="0"/>
              <a:t>S</a:t>
            </a:r>
            <a:r>
              <a:rPr lang="en-US" baseline="-25000" dirty="0" smtClean="0"/>
              <a:t>2</a:t>
            </a:r>
            <a:r>
              <a:rPr lang="en-US" dirty="0" smtClean="0"/>
              <a:t> ,S</a:t>
            </a:r>
            <a:r>
              <a:rPr lang="en-US" baseline="-25000" dirty="0" smtClean="0"/>
              <a:t>5</a:t>
            </a:r>
            <a:r>
              <a:rPr lang="en-US" dirty="0" smtClean="0"/>
              <a:t> , S</a:t>
            </a:r>
            <a:r>
              <a:rPr lang="en-US" baseline="-25000" dirty="0" smtClean="0"/>
              <a:t>6</a:t>
            </a:r>
            <a:r>
              <a:rPr lang="en-US" dirty="0" smtClean="0"/>
              <a:t> , S</a:t>
            </a:r>
            <a:r>
              <a:rPr lang="en-US" baseline="-25000" dirty="0" smtClean="0"/>
              <a:t>10</a:t>
            </a:r>
          </a:p>
          <a:p>
            <a:r>
              <a:rPr lang="en-US" dirty="0" smtClean="0"/>
              <a:t>Cluster-3: S</a:t>
            </a:r>
            <a:r>
              <a:rPr lang="en-US" baseline="-25000" dirty="0" smtClean="0"/>
              <a:t>3</a:t>
            </a:r>
            <a:r>
              <a:rPr lang="en-US" dirty="0" smtClean="0"/>
              <a:t> , S</a:t>
            </a:r>
            <a:r>
              <a:rPr lang="en-US" baseline="-25000" dirty="0" smtClean="0"/>
              <a:t>4 </a:t>
            </a:r>
            <a:r>
              <a:rPr lang="en-US" dirty="0" smtClean="0"/>
              <a:t>S</a:t>
            </a:r>
            <a:r>
              <a:rPr lang="en-US" baseline="-25000" dirty="0" smtClean="0"/>
              <a:t>7</a:t>
            </a:r>
            <a:r>
              <a:rPr lang="en-US" dirty="0" smtClean="0"/>
              <a:t> S</a:t>
            </a:r>
            <a:r>
              <a:rPr lang="en-US" baseline="-25000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22098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prstClr val="black"/>
                </a:solidFill>
              </a:rPr>
              <a:t>Use </a:t>
            </a:r>
            <a:r>
              <a:rPr lang="en-US" dirty="0">
                <a:solidFill>
                  <a:prstClr val="black"/>
                </a:solidFill>
              </a:rPr>
              <a:t>the new cluster means to re compute the distance of each object to each of the means, again allocating each object to the nearest cluster.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71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640143252"/>
              </p:ext>
            </p:extLst>
          </p:nvPr>
        </p:nvGraphicFramePr>
        <p:xfrm>
          <a:off x="612774" y="1973294"/>
          <a:ext cx="7540626" cy="43118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1809"/>
                <a:gridCol w="549410"/>
                <a:gridCol w="549410"/>
                <a:gridCol w="549410"/>
                <a:gridCol w="549410"/>
                <a:gridCol w="916026"/>
                <a:gridCol w="916026"/>
                <a:gridCol w="1015949"/>
                <a:gridCol w="1913176"/>
              </a:tblGrid>
              <a:tr h="3889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77.5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78.5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58.5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Distances</a:t>
                      </a:r>
                      <a:r>
                        <a:rPr lang="en-US" sz="1400" baseline="0" dirty="0" smtClean="0"/>
                        <a:t> from clusters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Allocation to the nearest cluster </a:t>
                      </a:r>
                      <a:endParaRPr lang="en-US" sz="14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26.5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84.3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From</a:t>
                      </a:r>
                      <a:endParaRPr 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62.0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61.5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56.5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62.0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23.0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51.0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13.8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79.0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56.0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28.8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92.0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7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24.0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60.3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8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86.3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3</a:t>
                      </a:r>
                    </a:p>
                  </a:txBody>
                  <a:tcPr/>
                </a:tc>
              </a:tr>
              <a:tr h="3268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9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82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60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32.3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46.0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</a:t>
                      </a:r>
                      <a:r>
                        <a:rPr lang="en-US" sz="1400" baseline="-25000" dirty="0" smtClean="0"/>
                        <a:t>1</a:t>
                      </a:r>
                    </a:p>
                  </a:txBody>
                  <a:tcPr/>
                </a:tc>
              </a:tr>
              <a:tr h="3615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</a:t>
                      </a:r>
                      <a:r>
                        <a:rPr lang="en-US" sz="1400" baseline="-25000" dirty="0" smtClean="0"/>
                        <a:t>10</a:t>
                      </a:r>
                      <a:endParaRPr lang="en-US" sz="1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52.0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41.3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74.0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C</a:t>
                      </a:r>
                      <a:r>
                        <a:rPr lang="en-US" sz="1400" baseline="-25000" dirty="0" smtClean="0"/>
                        <a:t>2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Example(Conti…)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7010400" y="2971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010400" y="5638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010400" y="33528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010400" y="59436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429491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10400" y="4648200"/>
            <a:ext cx="381000" cy="3048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582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Example(Conti…)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181600" cy="14478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No changes </a:t>
            </a:r>
            <a:r>
              <a:rPr lang="en-US" dirty="0" smtClean="0"/>
              <a:t>in member</a:t>
            </a:r>
          </a:p>
          <a:p>
            <a:r>
              <a:rPr lang="en-US" dirty="0" smtClean="0"/>
              <a:t>We have done.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90800" y="3352800"/>
            <a:ext cx="3352800" cy="1785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Cluster membership</a:t>
            </a:r>
          </a:p>
          <a:p>
            <a:r>
              <a:rPr lang="en-US" dirty="0" smtClean="0"/>
              <a:t>Cluster-1: S</a:t>
            </a:r>
            <a:r>
              <a:rPr lang="en-US" baseline="-25000" dirty="0" smtClean="0"/>
              <a:t>1</a:t>
            </a:r>
            <a:r>
              <a:rPr lang="en-US" dirty="0" smtClean="0"/>
              <a:t> , S</a:t>
            </a:r>
            <a:r>
              <a:rPr lang="en-US" baseline="-25000" dirty="0" smtClean="0"/>
              <a:t>9</a:t>
            </a:r>
          </a:p>
          <a:p>
            <a:r>
              <a:rPr lang="en-US" dirty="0" smtClean="0"/>
              <a:t>Cluster-2: S</a:t>
            </a:r>
            <a:r>
              <a:rPr lang="en-US" baseline="-25000" dirty="0" smtClean="0"/>
              <a:t>2</a:t>
            </a:r>
            <a:r>
              <a:rPr lang="en-US" dirty="0" smtClean="0"/>
              <a:t> ,S</a:t>
            </a:r>
            <a:r>
              <a:rPr lang="en-US" baseline="-25000" dirty="0" smtClean="0"/>
              <a:t>5</a:t>
            </a:r>
            <a:r>
              <a:rPr lang="en-US" dirty="0" smtClean="0"/>
              <a:t> , S</a:t>
            </a:r>
            <a:r>
              <a:rPr lang="en-US" baseline="-25000" dirty="0" smtClean="0"/>
              <a:t>6</a:t>
            </a:r>
            <a:r>
              <a:rPr lang="en-US" dirty="0" smtClean="0"/>
              <a:t> , S</a:t>
            </a:r>
            <a:r>
              <a:rPr lang="en-US" baseline="-25000" dirty="0" smtClean="0"/>
              <a:t>10</a:t>
            </a:r>
          </a:p>
          <a:p>
            <a:r>
              <a:rPr lang="en-US" dirty="0" smtClean="0"/>
              <a:t>Cluster-3: S</a:t>
            </a:r>
            <a:r>
              <a:rPr lang="en-US" baseline="-25000" dirty="0" smtClean="0"/>
              <a:t>3</a:t>
            </a:r>
            <a:r>
              <a:rPr lang="en-US" dirty="0" smtClean="0"/>
              <a:t> , S</a:t>
            </a:r>
            <a:r>
              <a:rPr lang="en-US" baseline="-25000" dirty="0" smtClean="0"/>
              <a:t>4 </a:t>
            </a:r>
            <a:r>
              <a:rPr lang="en-US" dirty="0" smtClean="0"/>
              <a:t>S</a:t>
            </a:r>
            <a:r>
              <a:rPr lang="en-US" baseline="-25000" dirty="0" smtClean="0"/>
              <a:t>7</a:t>
            </a:r>
            <a:r>
              <a:rPr lang="en-US" dirty="0" smtClean="0"/>
              <a:t> S</a:t>
            </a:r>
            <a:r>
              <a:rPr lang="en-US" baseline="-25000" dirty="0" smtClean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47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86152680"/>
              </p:ext>
            </p:extLst>
          </p:nvPr>
        </p:nvGraphicFramePr>
        <p:xfrm>
          <a:off x="797011" y="1465627"/>
          <a:ext cx="1793345" cy="492252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53351"/>
                <a:gridCol w="939994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dirty="0" smtClean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3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dirty="0" smtClean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3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3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3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  <a:endParaRPr lang="en-IN" sz="13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395251981"/>
              </p:ext>
            </p:extLst>
          </p:nvPr>
        </p:nvGraphicFramePr>
        <p:xfrm>
          <a:off x="3352800" y="1752600"/>
          <a:ext cx="5182168" cy="396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4267200" y="5562600"/>
            <a:ext cx="4205731" cy="418849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IN" sz="1600" b="1" dirty="0" smtClean="0">
                <a:solidFill>
                  <a:srgbClr val="0B5ED7"/>
                </a:solidFill>
                <a:cs typeface="Times New Roman" pitchFamily="18" charset="0"/>
              </a:rPr>
              <a:t>Plotting data of Table 16.1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Font typeface="Wingdings 2"/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101712" y="2200939"/>
            <a:ext cx="202724" cy="27644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2973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Suppose, </a:t>
            </a:r>
            <a:r>
              <a:rPr lang="en-IN" sz="2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k=3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Three objects are chosen at random shown as circled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. These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three centroids are shown below.</a:t>
            </a:r>
          </a:p>
          <a:p>
            <a:pPr marL="0" indent="0" algn="just">
              <a:buNone/>
            </a:pPr>
            <a:r>
              <a:rPr lang="en-US" sz="2000" b="1" dirty="0" smtClean="0">
                <a:solidFill>
                  <a:srgbClr val="0B5ED7"/>
                </a:solidFill>
                <a:cs typeface="Times New Roman" pitchFamily="18" charset="0"/>
              </a:rPr>
              <a:t>		      </a:t>
            </a:r>
            <a:r>
              <a:rPr lang="en-IN" sz="1600" b="1" dirty="0" smtClean="0">
                <a:solidFill>
                  <a:srgbClr val="0B5ED7"/>
                </a:solidFill>
                <a:cs typeface="Times New Roman" pitchFamily="18" charset="0"/>
              </a:rPr>
              <a:t>Initial Centroids chosen randomly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Let us consider the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Euclidean distance measure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2000" i="1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IN" sz="2000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Norm) as the distance measurement in our illustration. 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Let 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d</a:t>
            </a:r>
            <a:r>
              <a:rPr lang="en-IN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and d</a:t>
            </a:r>
            <a:r>
              <a:rPr lang="en-IN" sz="20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denote the distance from an object to </a:t>
            </a:r>
            <a:r>
              <a:rPr lang="en-IN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IN" sz="20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c</a:t>
            </a:r>
            <a:r>
              <a:rPr lang="en-IN" sz="20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and c</a:t>
            </a:r>
            <a:r>
              <a:rPr lang="en-IN" sz="20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IN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respectively. </a:t>
            </a:r>
          </a:p>
          <a:p>
            <a:pPr marL="0" indent="0" algn="just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Clr>
                <a:srgbClr val="0B5ED7"/>
              </a:buClr>
              <a:buFont typeface="+mj-lt"/>
              <a:buAutoNum type="arabicParenR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Clr>
                <a:srgbClr val="0B5ED7"/>
              </a:buClr>
              <a:buSzPct val="100000"/>
              <a:buAutoNum type="arabicPeriod"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640080" lvl="2" indent="0">
              <a:buClr>
                <a:srgbClr val="0B5ED7"/>
              </a:buClr>
              <a:buSzPct val="100000"/>
              <a:buNone/>
            </a:pPr>
            <a:r>
              <a:rPr lang="en-US" sz="15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800000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51853062"/>
              </p:ext>
            </p:extLst>
          </p:nvPr>
        </p:nvGraphicFramePr>
        <p:xfrm>
          <a:off x="2819400" y="2743200"/>
          <a:ext cx="2962554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/>
                <a:gridCol w="602362"/>
                <a:gridCol w="436192"/>
                <a:gridCol w="695833"/>
                <a:gridCol w="290794"/>
              </a:tblGrid>
              <a:tr h="320199">
                <a:tc rowSpan="2">
                  <a:txBody>
                    <a:bodyPr/>
                    <a:lstStyle/>
                    <a:p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Objects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9.9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12.2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18.5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1229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524000"/>
            <a:ext cx="3581400" cy="381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IN" sz="1600" b="1" dirty="0" smtClean="0">
                <a:solidFill>
                  <a:srgbClr val="0B5ED7"/>
                </a:solidFill>
                <a:cs typeface="Times New Roman" pitchFamily="18" charset="0"/>
              </a:rPr>
              <a:t>Distance calculation</a:t>
            </a:r>
            <a:endParaRPr lang="en-US" sz="1600" b="1" dirty="0">
              <a:solidFill>
                <a:srgbClr val="0B5ED7"/>
              </a:solidFill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49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15261737"/>
              </p:ext>
            </p:extLst>
          </p:nvPr>
        </p:nvGraphicFramePr>
        <p:xfrm>
          <a:off x="298506" y="1657200"/>
          <a:ext cx="3824554" cy="48960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669704"/>
                <a:gridCol w="484318"/>
                <a:gridCol w="669704"/>
                <a:gridCol w="669704"/>
                <a:gridCol w="669704"/>
                <a:gridCol w="66142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Cambria Math" pitchFamily="18" charset="0"/>
                          <a:ea typeface="Cambria Math" pitchFamily="18" charset="0"/>
                        </a:rPr>
                        <a:t>A</a:t>
                      </a:r>
                      <a:r>
                        <a:rPr lang="en-IN" sz="12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1</a:t>
                      </a:r>
                      <a:endParaRPr lang="en-IN" sz="1200" b="1" baseline="-25000" dirty="0" smtClean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2</a:t>
                      </a:r>
                      <a:endParaRPr lang="en-IN" sz="1200" b="1" baseline="-25000" dirty="0" smtClean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 smtClean="0">
                          <a:latin typeface="Cambria Math" pitchFamily="18" charset="0"/>
                          <a:ea typeface="Cambria Math" pitchFamily="18" charset="0"/>
                        </a:rPr>
                        <a:t>d</a:t>
                      </a:r>
                      <a:r>
                        <a:rPr lang="en-IN" sz="1200" baseline="-25000" dirty="0" smtClean="0">
                          <a:latin typeface="Cambria Math" pitchFamily="18" charset="0"/>
                          <a:ea typeface="Cambria Math" pitchFamily="18" charset="0"/>
                        </a:rPr>
                        <a:t>3</a:t>
                      </a:r>
                      <a:endParaRPr lang="en-IN" sz="1200" b="1" baseline="-25000" dirty="0" smtClean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baseline="-25000" dirty="0" smtClean="0">
                          <a:latin typeface="Times New Roman" pitchFamily="18" charset="0"/>
                          <a:ea typeface="Cambria Math" pitchFamily="18" charset="0"/>
                          <a:cs typeface="Times New Roman" pitchFamily="18" charset="0"/>
                        </a:rPr>
                        <a:t>cluster</a:t>
                      </a:r>
                      <a:endParaRPr lang="en-IN" sz="1800" b="1" baseline="-25000" dirty="0">
                        <a:latin typeface="Times New Roman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6.8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0.8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1.2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2.8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3.8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9.9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4.4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4.8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6.0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19.9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6.2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18.5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7.6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17.4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7.8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12.2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0.0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4.7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10.8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4.5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7.7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14.1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8.4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6.9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5.5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5.3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11.8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9.0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8.3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15.4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</a:rPr>
                        <a:t>9.6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11.1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5.9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8.1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200" b="1" dirty="0">
                        <a:latin typeface="Cambria Math" pitchFamily="18" charset="0"/>
                        <a:ea typeface="Cambria Math" pitchFamily="18" charset="0"/>
                        <a:cs typeface="Times New Roman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21" y="1987648"/>
            <a:ext cx="4489229" cy="42607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20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/>
            <a:r>
              <a:rPr lang="en-US" smtClean="0"/>
              <a:t>What is Cluster Analysis?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819399"/>
          </a:xfrm>
          <a:noFill/>
        </p:spPr>
        <p:txBody>
          <a:bodyPr lIns="92075" tIns="46038" rIns="92075" bIns="46038"/>
          <a:lstStyle/>
          <a:p>
            <a:pPr eaLnBrk="1" hangingPunct="1"/>
            <a:r>
              <a:rPr lang="en-US" sz="2000" dirty="0" smtClean="0"/>
              <a:t>Cluster: A collection of data objects</a:t>
            </a:r>
          </a:p>
          <a:p>
            <a:pPr lvl="1" eaLnBrk="1" hangingPunct="1"/>
            <a:r>
              <a:rPr lang="en-US" sz="2000" dirty="0" smtClean="0">
                <a:solidFill>
                  <a:srgbClr val="FF0000"/>
                </a:solidFill>
              </a:rPr>
              <a:t>similar</a:t>
            </a:r>
            <a:r>
              <a:rPr lang="en-US" sz="2000" dirty="0" smtClean="0"/>
              <a:t> (or related) to one another </a:t>
            </a:r>
            <a:r>
              <a:rPr lang="en-US" sz="2000" dirty="0" smtClean="0">
                <a:solidFill>
                  <a:srgbClr val="FF0000"/>
                </a:solidFill>
              </a:rPr>
              <a:t>within the same group</a:t>
            </a:r>
          </a:p>
          <a:p>
            <a:pPr lvl="1" eaLnBrk="1" hangingPunct="1"/>
            <a:r>
              <a:rPr lang="en-US" sz="2000" dirty="0" smtClean="0">
                <a:solidFill>
                  <a:srgbClr val="FF0000"/>
                </a:solidFill>
              </a:rPr>
              <a:t>dissimilar </a:t>
            </a:r>
            <a:r>
              <a:rPr lang="en-US" sz="2000" dirty="0" smtClean="0"/>
              <a:t>(or unrelated) to the objects in other groups</a:t>
            </a:r>
          </a:p>
          <a:p>
            <a:pPr eaLnBrk="1" hangingPunct="1"/>
            <a:r>
              <a:rPr lang="en-US" sz="2000" dirty="0" smtClean="0">
                <a:solidFill>
                  <a:srgbClr val="FF0000"/>
                </a:solidFill>
              </a:rPr>
              <a:t>Cluster analysis (or </a:t>
            </a:r>
            <a:r>
              <a:rPr lang="en-US" sz="2000" i="1" dirty="0" smtClean="0">
                <a:solidFill>
                  <a:srgbClr val="FF0000"/>
                </a:solidFill>
              </a:rPr>
              <a:t>clustering</a:t>
            </a:r>
            <a:r>
              <a:rPr lang="en-US" sz="2000" dirty="0" smtClean="0">
                <a:solidFill>
                  <a:srgbClr val="FF0000"/>
                </a:solidFill>
              </a:rPr>
              <a:t>, </a:t>
            </a:r>
            <a:r>
              <a:rPr lang="en-US" sz="2000" i="1" dirty="0" smtClean="0">
                <a:solidFill>
                  <a:srgbClr val="FF0000"/>
                </a:solidFill>
              </a:rPr>
              <a:t>data segmentation, …</a:t>
            </a:r>
            <a:r>
              <a:rPr lang="en-US" sz="2000" dirty="0" smtClean="0">
                <a:solidFill>
                  <a:srgbClr val="FF0000"/>
                </a:solidFill>
              </a:rPr>
              <a:t>)</a:t>
            </a:r>
          </a:p>
          <a:p>
            <a:pPr lvl="1" eaLnBrk="1" hangingPunct="1"/>
            <a:r>
              <a:rPr lang="en-US" sz="2000" dirty="0" smtClean="0"/>
              <a:t>Finding similarities between data according to the characteristics found in the data and grouping similar data objects into clusters</a:t>
            </a:r>
          </a:p>
        </p:txBody>
      </p:sp>
      <p:sp>
        <p:nvSpPr>
          <p:cNvPr id="717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</p:spPr>
        <p:txBody>
          <a:bodyPr/>
          <a:lstStyle/>
          <a:p>
            <a:fld id="{4BDB351A-E0D5-4C87-BDE1-9064BAA0FA1A}" type="slidenum">
              <a:rPr lang="en-US"/>
              <a:pPr/>
              <a:t>5</a:t>
            </a:fld>
            <a:endParaRPr lang="en-US"/>
          </a:p>
        </p:txBody>
      </p:sp>
      <p:pic>
        <p:nvPicPr>
          <p:cNvPr id="217090" name="Picture 2"/>
          <p:cNvPicPr>
            <a:picLocks noChangeAspect="1" noChangeArrowheads="1"/>
          </p:cNvPicPr>
          <p:nvPr/>
        </p:nvPicPr>
        <p:blipFill>
          <a:blip r:embed="rId3"/>
          <a:srcRect l="39375" t="44444" r="27500" b="26667"/>
          <a:stretch>
            <a:fillRect/>
          </a:stretch>
        </p:blipFill>
        <p:spPr bwMode="auto">
          <a:xfrm>
            <a:off x="2590800" y="4343400"/>
            <a:ext cx="4038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calculation new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of the three cluster using the mean of attribute values of A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and A</a:t>
            </a:r>
            <a:r>
              <a:rPr lang="en-IN" sz="2000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is shown in the Table below. </a:t>
            </a:r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50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65450158"/>
              </p:ext>
            </p:extLst>
          </p:nvPr>
        </p:nvGraphicFramePr>
        <p:xfrm>
          <a:off x="516440" y="2820461"/>
          <a:ext cx="2962554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/>
                <a:gridCol w="602362"/>
                <a:gridCol w="436192"/>
                <a:gridCol w="695833"/>
                <a:gridCol w="290794"/>
              </a:tblGrid>
              <a:tr h="320199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New Centroid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Objects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4.6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8.2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10.7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81000" y="4724400"/>
            <a:ext cx="33043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solidFill>
                  <a:srgbClr val="0B5ED7"/>
                </a:solidFill>
                <a:cs typeface="Times New Roman" pitchFamily="18" charset="0"/>
              </a:rPr>
              <a:t>Calculation of new centroids</a:t>
            </a:r>
            <a:endParaRPr lang="en-IN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859" y="2274281"/>
            <a:ext cx="4401538" cy="39620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166" y="2458946"/>
            <a:ext cx="1472580" cy="6980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21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356350"/>
            <a:ext cx="762000" cy="365125"/>
          </a:xfrm>
          <a:prstGeom prst="rect">
            <a:avLst/>
          </a:prstGeom>
        </p:spPr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51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0" y="2112501"/>
            <a:ext cx="4888140" cy="39620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1" y="3124200"/>
            <a:ext cx="289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IN" sz="8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2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Note that point p moves from cluster C</a:t>
            </a:r>
            <a:r>
              <a:rPr lang="en-IN" sz="2000" baseline="-25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IN" sz="2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 to cluster C</a:t>
            </a:r>
            <a:r>
              <a:rPr lang="en-IN" sz="2000" baseline="-25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IN" sz="2000" dirty="0" smtClean="0">
                <a:solidFill>
                  <a:srgbClr val="0B5ED7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endParaRPr lang="en-IN" sz="2000" dirty="0">
              <a:solidFill>
                <a:srgbClr val="0B5ED7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94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Illustration of k-Means clustering algorithms</a:t>
            </a:r>
            <a:endParaRPr lang="en-IN" sz="4000" dirty="0">
              <a:solidFill>
                <a:srgbClr val="A5002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The newly obtained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after second iteration are given in the table below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With respect to newly obtained cluster centres, 16 points are reassigned again. These are the same clusters as before. Hence, their </a:t>
            </a:r>
            <a:r>
              <a:rPr lang="en-IN" sz="2000" dirty="0" err="1" smtClean="0">
                <a:latin typeface="Times New Roman" pitchFamily="18" charset="0"/>
                <a:cs typeface="Times New Roman" pitchFamily="18" charset="0"/>
              </a:rPr>
              <a:t>centroids</a:t>
            </a:r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 also remain unchanged.</a:t>
            </a:r>
          </a:p>
          <a:p>
            <a:endParaRPr lang="en-US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89089025"/>
              </p:ext>
            </p:extLst>
          </p:nvPr>
        </p:nvGraphicFramePr>
        <p:xfrm>
          <a:off x="530899" y="4345855"/>
          <a:ext cx="3284668" cy="173303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7373"/>
                <a:gridCol w="1038554"/>
                <a:gridCol w="1308741"/>
              </a:tblGrid>
              <a:tr h="320199">
                <a:tc row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Centroid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Revised  Centroids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9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A1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>
                          <a:latin typeface="Cambria Math" pitchFamily="18" charset="0"/>
                          <a:ea typeface="Cambria Math" pitchFamily="18" charset="0"/>
                        </a:rPr>
                        <a:t>A2</a:t>
                      </a:r>
                      <a:endParaRPr lang="en-IN" sz="1600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5.0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7.1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2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8.1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12.0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59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lang="en-IN" sz="1400" b="1" baseline="-25000" dirty="0" smtClean="0">
                          <a:latin typeface="Cambria Math" pitchFamily="18" charset="0"/>
                          <a:ea typeface="Cambria Math" pitchFamily="18" charset="0"/>
                          <a:cs typeface="Times New Roman" pitchFamily="18" charset="0"/>
                        </a:rPr>
                        <a:t>3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6.6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 smtClean="0">
                          <a:latin typeface="Cambria Math" pitchFamily="18" charset="0"/>
                          <a:ea typeface="Cambria Math" pitchFamily="18" charset="0"/>
                        </a:rPr>
                        <a:t>18.6</a:t>
                      </a:r>
                      <a:endParaRPr lang="en-IN" sz="1400" b="1" dirty="0">
                        <a:latin typeface="Cambria Math" pitchFamily="18" charset="0"/>
                        <a:ea typeface="Cambria Math" pitchFamily="18" charset="0"/>
                      </a:endParaRPr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412269" y="3898116"/>
            <a:ext cx="3429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 smtClean="0">
                <a:solidFill>
                  <a:srgbClr val="0B5ED7"/>
                </a:solidFill>
                <a:cs typeface="Times New Roman" pitchFamily="18" charset="0"/>
              </a:rPr>
              <a:t>Cluster centres after second iteration</a:t>
            </a:r>
            <a:endParaRPr lang="en-IN" sz="1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43" y="3505200"/>
            <a:ext cx="4580023" cy="289132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80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 versus cluster quality</a:t>
            </a:r>
            <a:endParaRPr lang="en-US" dirty="0"/>
          </a:p>
        </p:txBody>
      </p:sp>
      <p:pic>
        <p:nvPicPr>
          <p:cNvPr id="262146" name="Picture 2" descr="C:\Users\Islam\Desktop\Picture1.png"/>
          <p:cNvPicPr>
            <a:picLocks noChangeAspect="1" noChangeArrowheads="1"/>
          </p:cNvPicPr>
          <p:nvPr/>
        </p:nvPicPr>
        <p:blipFill>
          <a:blip r:embed="rId2"/>
          <a:srcRect t="8908" r="-926"/>
          <a:stretch>
            <a:fillRect/>
          </a:stretch>
        </p:blipFill>
        <p:spPr bwMode="auto">
          <a:xfrm>
            <a:off x="381000" y="1828800"/>
            <a:ext cx="8305800" cy="43017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92198545"/>
              </p:ext>
            </p:extLst>
          </p:nvPr>
        </p:nvGraphicFramePr>
        <p:xfrm>
          <a:off x="963180" y="2458927"/>
          <a:ext cx="2297880" cy="333756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875060"/>
                <a:gridCol w="14228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k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SSE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62.8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12.3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9.4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9.3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9.2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9.1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9.05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8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9.0</a:t>
                      </a:r>
                      <a:endParaRPr lang="en-IN" dirty="0"/>
                    </a:p>
                  </a:txBody>
                  <a:tcPr marL="89316" marR="8931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dirty="0" smtClean="0"/>
              <a:t>k versus cluster quality</a:t>
            </a:r>
            <a:endParaRPr lang="en-US" dirty="0"/>
          </a:p>
        </p:txBody>
      </p:sp>
      <p:pic>
        <p:nvPicPr>
          <p:cNvPr id="263170" name="Picture 2" descr="C:\Users\Islam\Desktop\Picture2.png"/>
          <p:cNvPicPr>
            <a:picLocks noChangeAspect="1" noChangeArrowheads="1"/>
          </p:cNvPicPr>
          <p:nvPr/>
        </p:nvPicPr>
        <p:blipFill>
          <a:blip r:embed="rId2"/>
          <a:srcRect r="-2221" b="66988"/>
          <a:stretch>
            <a:fillRect/>
          </a:stretch>
        </p:blipFill>
        <p:spPr bwMode="auto">
          <a:xfrm>
            <a:off x="3581400" y="3200400"/>
            <a:ext cx="5334000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04749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pitchFamily="50" charset="-128"/>
              </a:rPr>
              <a:t>Strengths of k-means </a:t>
            </a:r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/>
              <a:t>Strengths: </a:t>
            </a:r>
          </a:p>
          <a:p>
            <a:pPr lvl="1"/>
            <a:r>
              <a:rPr lang="en-US" sz="2200" dirty="0"/>
              <a:t>Simple: easy to understand and to implement</a:t>
            </a:r>
          </a:p>
          <a:p>
            <a:pPr lvl="1"/>
            <a:r>
              <a:rPr lang="en-US" sz="2200" dirty="0"/>
              <a:t>Efficient: </a:t>
            </a:r>
            <a:r>
              <a:rPr lang="en-US" altLang="ja-JP" sz="2200" dirty="0">
                <a:ea typeface="ＭＳ Ｐゴシック" pitchFamily="50" charset="-128"/>
              </a:rPr>
              <a:t>Time complexity: </a:t>
            </a:r>
            <a:r>
              <a:rPr lang="en-US" altLang="ja-JP" sz="2200" i="1" dirty="0">
                <a:ea typeface="ＭＳ Ｐゴシック" pitchFamily="50" charset="-128"/>
              </a:rPr>
              <a:t>O</a:t>
            </a:r>
            <a:r>
              <a:rPr lang="en-US" altLang="ja-JP" sz="2200" dirty="0">
                <a:ea typeface="ＭＳ Ｐゴシック" pitchFamily="50" charset="-128"/>
              </a:rPr>
              <a:t>(</a:t>
            </a:r>
            <a:r>
              <a:rPr lang="en-US" altLang="ja-JP" sz="2200" i="1" dirty="0" err="1">
                <a:ea typeface="ＭＳ Ｐゴシック" pitchFamily="50" charset="-128"/>
              </a:rPr>
              <a:t>tkn</a:t>
            </a:r>
            <a:r>
              <a:rPr lang="en-US" altLang="ja-JP" sz="2200" dirty="0">
                <a:ea typeface="ＭＳ Ｐゴシック" pitchFamily="50" charset="-128"/>
              </a:rPr>
              <a:t>),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where </a:t>
            </a:r>
            <a:r>
              <a:rPr lang="en-US" altLang="ja-JP" sz="2200" i="1" dirty="0">
                <a:ea typeface="ＭＳ Ｐゴシック" pitchFamily="50" charset="-128"/>
              </a:rPr>
              <a:t>n</a:t>
            </a:r>
            <a:r>
              <a:rPr lang="en-US" altLang="ja-JP" sz="2200" dirty="0">
                <a:ea typeface="ＭＳ Ｐゴシック" pitchFamily="50" charset="-128"/>
              </a:rPr>
              <a:t> is the number of data points,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 is the number of clusters, and </a:t>
            </a:r>
          </a:p>
          <a:p>
            <a:pPr lvl="1">
              <a:buFont typeface="Wingdings" pitchFamily="2" charset="2"/>
              <a:buNone/>
            </a:pPr>
            <a:r>
              <a:rPr lang="en-US" altLang="ja-JP" sz="2200" dirty="0">
                <a:ea typeface="ＭＳ Ｐゴシック" pitchFamily="50" charset="-128"/>
              </a:rPr>
              <a:t>	</a:t>
            </a:r>
            <a:r>
              <a:rPr lang="en-US" altLang="ja-JP" sz="2200" i="1" dirty="0">
                <a:ea typeface="ＭＳ Ｐゴシック" pitchFamily="50" charset="-128"/>
              </a:rPr>
              <a:t>t </a:t>
            </a:r>
            <a:r>
              <a:rPr lang="en-US" altLang="ja-JP" sz="2200" dirty="0">
                <a:ea typeface="ＭＳ Ｐゴシック" pitchFamily="50" charset="-128"/>
              </a:rPr>
              <a:t>is the number of iterations. </a:t>
            </a:r>
          </a:p>
          <a:p>
            <a:pPr lvl="1"/>
            <a:r>
              <a:rPr lang="en-US" altLang="ja-JP" sz="2200" dirty="0">
                <a:ea typeface="ＭＳ Ｐゴシック" pitchFamily="50" charset="-128"/>
              </a:rPr>
              <a:t>Since both 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 and </a:t>
            </a:r>
            <a:r>
              <a:rPr lang="en-US" altLang="ja-JP" sz="2200" i="1" dirty="0">
                <a:ea typeface="ＭＳ Ｐゴシック" pitchFamily="50" charset="-128"/>
              </a:rPr>
              <a:t>t</a:t>
            </a:r>
            <a:r>
              <a:rPr lang="en-US" altLang="ja-JP" sz="2200" dirty="0">
                <a:ea typeface="ＭＳ Ｐゴシック" pitchFamily="50" charset="-128"/>
              </a:rPr>
              <a:t> are small. </a:t>
            </a:r>
            <a:r>
              <a:rPr lang="en-US" altLang="ja-JP" sz="2200" i="1" dirty="0">
                <a:ea typeface="ＭＳ Ｐゴシック" pitchFamily="50" charset="-128"/>
              </a:rPr>
              <a:t>k</a:t>
            </a:r>
            <a:r>
              <a:rPr lang="en-US" altLang="ja-JP" sz="2200" dirty="0">
                <a:ea typeface="ＭＳ Ｐゴシック" pitchFamily="50" charset="-128"/>
              </a:rPr>
              <a:t>-means is considered a linear algorithm. </a:t>
            </a:r>
          </a:p>
          <a:p>
            <a:r>
              <a:rPr lang="en-US" sz="2600" dirty="0"/>
              <a:t>K-means is the most popular clustering algorithm</a:t>
            </a:r>
            <a:r>
              <a:rPr lang="en-US" sz="2600" dirty="0" smtClean="0"/>
              <a:t>.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BC2A6E86-798A-4B1A-9560-623CE995754E}" type="slidenum">
              <a:rPr lang="en-US" altLang="en-US"/>
              <a:pPr/>
              <a:t>55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4" name="Picture 6" descr="https://media.geeksforgeeks.org/wp-content/uploads/20190606105550/distortio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752600"/>
            <a:ext cx="4529927" cy="3352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057400" y="5486400"/>
            <a:ext cx="64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Distortion:</a:t>
            </a:r>
            <a:r>
              <a:rPr lang="en-US" dirty="0" smtClean="0"/>
              <a:t> It is calculated as the average of the squared distances from the cluster centers of the respective clusters. </a:t>
            </a:r>
            <a:endParaRPr lang="en-US" dirty="0"/>
          </a:p>
        </p:txBody>
      </p:sp>
      <p:pic>
        <p:nvPicPr>
          <p:cNvPr id="10" name="Picture 4" descr="https://media.geeksforgeeks.org/wp-content/uploads/20190606104746/data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676400"/>
            <a:ext cx="4500239" cy="3352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57200" y="0"/>
            <a:ext cx="86868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Elbow Method for optimal value of k in K-Means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39825"/>
          </a:xfrm>
        </p:spPr>
        <p:txBody>
          <a:bodyPr/>
          <a:lstStyle/>
          <a:p>
            <a:r>
              <a:rPr lang="en-US" dirty="0" smtClean="0"/>
              <a:t>Elbow Method for optimal value of k in K-Means</a:t>
            </a:r>
            <a:endParaRPr lang="en-US" dirty="0"/>
          </a:p>
        </p:txBody>
      </p:sp>
      <p:pic>
        <p:nvPicPr>
          <p:cNvPr id="227332" name="Picture 4" descr="https://media.geeksforgeeks.org/wp-content/uploads/20190606104746/data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4500239" cy="3352800"/>
          </a:xfrm>
          <a:prstGeom prst="rect">
            <a:avLst/>
          </a:prstGeom>
          <a:noFill/>
        </p:spPr>
      </p:pic>
      <p:pic>
        <p:nvPicPr>
          <p:cNvPr id="227336" name="Picture 8" descr="https://media.geeksforgeeks.org/wp-content/uploads/20190606105746/inerti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752600"/>
            <a:ext cx="4495800" cy="32766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362200" y="5486400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Inertia:</a:t>
            </a:r>
            <a:r>
              <a:rPr lang="en-US" dirty="0" smtClean="0"/>
              <a:t> It is the sum of squared distances of samples to their closest cluster center.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Weaknesses of k-means</a:t>
            </a:r>
          </a:p>
        </p:txBody>
      </p:sp>
      <p:sp>
        <p:nvSpPr>
          <p:cNvPr id="784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>
                <a:ea typeface="ＭＳ Ｐゴシック" pitchFamily="50" charset="-128"/>
              </a:rPr>
              <a:t>The </a:t>
            </a:r>
            <a:r>
              <a:rPr lang="en-US" altLang="ja-JP" dirty="0">
                <a:ea typeface="ＭＳ Ｐゴシック" pitchFamily="50" charset="-128"/>
              </a:rPr>
              <a:t>algorithm is sensitive to </a:t>
            </a:r>
            <a:r>
              <a:rPr lang="en-US" altLang="ja-JP" b="1" dirty="0" smtClean="0">
                <a:solidFill>
                  <a:srgbClr val="FF0000"/>
                </a:solidFill>
                <a:ea typeface="ＭＳ Ｐゴシック" pitchFamily="50" charset="-128"/>
              </a:rPr>
              <a:t>outliers</a:t>
            </a:r>
            <a:r>
              <a:rPr lang="en-US" dirty="0" smtClean="0"/>
              <a:t> and noisy data</a:t>
            </a:r>
            <a:endParaRPr lang="en-US" altLang="ja-JP" b="1" dirty="0">
              <a:solidFill>
                <a:srgbClr val="FF0000"/>
              </a:solidFill>
              <a:ea typeface="ＭＳ Ｐゴシック" pitchFamily="50" charset="-128"/>
            </a:endParaRPr>
          </a:p>
          <a:p>
            <a:pPr lvl="1"/>
            <a:r>
              <a:rPr lang="en-US" altLang="ja-JP" dirty="0">
                <a:ea typeface="ＭＳ Ｐゴシック" pitchFamily="50" charset="-128"/>
              </a:rPr>
              <a:t>Outliers are data points that are very far away from other data points. </a:t>
            </a:r>
          </a:p>
          <a:p>
            <a:pPr lvl="1"/>
            <a:r>
              <a:rPr lang="en-US" altLang="ja-JP" dirty="0">
                <a:ea typeface="ＭＳ Ｐゴシック" pitchFamily="50" charset="-128"/>
              </a:rPr>
              <a:t>Outliers could be errors in the data recording or some special data points with very different values.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6248400"/>
            <a:ext cx="5562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en-US"/>
              <a:t>CS583, Bing Liu, UIC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104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B6CA384F-114A-4590-AB74-4F4F43EB59CA}" type="slidenum">
              <a:rPr lang="en-US" altLang="en-US"/>
              <a:pPr/>
              <a:t>58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8229600" cy="3048000"/>
          </a:xfrm>
        </p:spPr>
        <p:txBody>
          <a:bodyPr/>
          <a:lstStyle/>
          <a:p>
            <a:pPr algn="just"/>
            <a:r>
              <a:rPr lang="en-US" sz="2400" dirty="0" smtClean="0"/>
              <a:t>An algorithm similar to the single link technique is called the nearest neighbor algorithm. </a:t>
            </a:r>
          </a:p>
          <a:p>
            <a:pPr algn="just"/>
            <a:r>
              <a:rPr lang="en-US" sz="2400" dirty="0" smtClean="0"/>
              <a:t>With this serial algorithm, items are iteratively merged into the existing clusters that are closet.</a:t>
            </a:r>
          </a:p>
          <a:p>
            <a:pPr algn="just"/>
            <a:r>
              <a:rPr lang="en-US" sz="2400" dirty="0" smtClean="0"/>
              <a:t>In this algorithm a threshold, t is used to determine if items will be added to existing clusters or if a new cluster is created.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26268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Unsupervised learning: </a:t>
            </a:r>
            <a:r>
              <a:rPr lang="en-US" sz="2400" dirty="0" smtClean="0"/>
              <a:t>no predefined classes (i.e., </a:t>
            </a:r>
            <a:r>
              <a:rPr lang="en-US" sz="2400" i="1" dirty="0" smtClean="0"/>
              <a:t>learning by observations</a:t>
            </a:r>
            <a:r>
              <a:rPr lang="en-US" sz="2400" dirty="0" smtClean="0"/>
              <a:t> vs. learning by examples: supervised)</a:t>
            </a:r>
          </a:p>
          <a:p>
            <a:pPr algn="just">
              <a:lnSpc>
                <a:spcPct val="90000"/>
              </a:lnSpc>
            </a:pPr>
            <a:endParaRPr lang="en-US" altLang="ja-JP" sz="2400" dirty="0" smtClean="0">
              <a:ea typeface="ＭＳ Ｐゴシック" pitchFamily="50" charset="-128"/>
            </a:endParaRPr>
          </a:p>
          <a:p>
            <a:pPr algn="just">
              <a:lnSpc>
                <a:spcPct val="90000"/>
              </a:lnSpc>
            </a:pPr>
            <a:r>
              <a:rPr lang="en-US" altLang="ja-JP" sz="2400" dirty="0" smtClean="0">
                <a:ea typeface="ＭＳ Ｐゴシック" pitchFamily="50" charset="-128"/>
              </a:rPr>
              <a:t>Clustering is often called an </a:t>
            </a:r>
            <a:r>
              <a:rPr lang="en-US" altLang="ja-JP" sz="2400" b="1" dirty="0" smtClean="0">
                <a:solidFill>
                  <a:srgbClr val="3333CC"/>
                </a:solidFill>
                <a:ea typeface="ＭＳ Ｐゴシック" pitchFamily="50" charset="-128"/>
              </a:rPr>
              <a:t>unsupervised learning</a:t>
            </a:r>
            <a:r>
              <a:rPr lang="en-US" altLang="ja-JP" sz="2400" b="1" dirty="0" smtClean="0">
                <a:ea typeface="ＭＳ Ｐゴシック" pitchFamily="50" charset="-128"/>
              </a:rPr>
              <a:t> </a:t>
            </a:r>
            <a:r>
              <a:rPr lang="en-US" altLang="ja-JP" sz="2400" dirty="0" smtClean="0">
                <a:ea typeface="ＭＳ Ｐゴシック" pitchFamily="50" charset="-128"/>
              </a:rPr>
              <a:t>task</a:t>
            </a:r>
            <a:r>
              <a:rPr lang="en-US" altLang="ja-JP" sz="2400" b="1" dirty="0" smtClean="0">
                <a:ea typeface="ＭＳ Ｐゴシック" pitchFamily="50" charset="-128"/>
              </a:rPr>
              <a:t> </a:t>
            </a:r>
            <a:r>
              <a:rPr lang="en-US" altLang="ja-JP" sz="2400" dirty="0" smtClean="0">
                <a:ea typeface="ＭＳ Ｐゴシック" pitchFamily="50" charset="-128"/>
              </a:rPr>
              <a:t>as </a:t>
            </a:r>
            <a:r>
              <a:rPr lang="en-US" altLang="ja-JP" sz="2400" dirty="0" smtClean="0">
                <a:solidFill>
                  <a:srgbClr val="FF0000"/>
                </a:solidFill>
                <a:ea typeface="ＭＳ Ｐゴシック" pitchFamily="50" charset="-128"/>
              </a:rPr>
              <a:t>no class values</a:t>
            </a:r>
            <a:r>
              <a:rPr lang="en-US" altLang="ja-JP" sz="2400" dirty="0" smtClean="0">
                <a:ea typeface="ＭＳ Ｐゴシック" pitchFamily="50" charset="-128"/>
              </a:rPr>
              <a:t> denoting an </a:t>
            </a:r>
            <a:r>
              <a:rPr lang="en-US" altLang="ja-JP" sz="2400" i="1" dirty="0" smtClean="0">
                <a:ea typeface="ＭＳ Ｐゴシック" pitchFamily="50" charset="-128"/>
              </a:rPr>
              <a:t>a </a:t>
            </a:r>
            <a:r>
              <a:rPr lang="en-US" altLang="ja-JP" sz="2400" i="1" dirty="0" smtClean="0">
                <a:solidFill>
                  <a:srgbClr val="FF0000"/>
                </a:solidFill>
                <a:ea typeface="ＭＳ Ｐゴシック" pitchFamily="50" charset="-128"/>
              </a:rPr>
              <a:t>priori</a:t>
            </a:r>
            <a:r>
              <a:rPr lang="en-US" altLang="ja-JP" sz="2400" dirty="0" smtClean="0">
                <a:ea typeface="ＭＳ Ｐゴシック" pitchFamily="50" charset="-128"/>
              </a:rPr>
              <a:t> grouping of the data instances are given, which is the case in supervised learning.</a:t>
            </a:r>
          </a:p>
          <a:p>
            <a:pPr algn="just">
              <a:lnSpc>
                <a:spcPct val="90000"/>
              </a:lnSpc>
              <a:buNone/>
            </a:pPr>
            <a:r>
              <a:rPr lang="en-US" altLang="ja-JP" sz="2400" dirty="0" smtClean="0">
                <a:ea typeface="ＭＳ Ｐゴシック" pitchFamily="50" charset="-128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en-US" sz="2400" dirty="0" smtClean="0"/>
              <a:t>Due to historical reasons, clustering is often considered </a:t>
            </a:r>
            <a:r>
              <a:rPr lang="en-US" altLang="ja-JP" sz="2400" dirty="0" smtClean="0">
                <a:ea typeface="ＭＳ Ｐゴシック" pitchFamily="50" charset="-128"/>
              </a:rPr>
              <a:t>synonymous with unsupervised learning</a:t>
            </a:r>
            <a:r>
              <a:rPr lang="en-US" sz="2400" dirty="0" smtClean="0"/>
              <a:t>.</a:t>
            </a:r>
          </a:p>
          <a:p>
            <a:pPr algn="just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094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 Neighbor Algorithm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Algorithm for Nearest Neighbor clustering</a:t>
                </a:r>
              </a:p>
              <a:p>
                <a:pPr lvl="1"/>
                <a:r>
                  <a:rPr lang="en-US" dirty="0" smtClean="0"/>
                  <a:t>Input:</a:t>
                </a:r>
              </a:p>
              <a:p>
                <a:pPr lvl="1"/>
                <a:r>
                  <a:rPr lang="en-US" dirty="0" smtClean="0"/>
                  <a:t>D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b="0" i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 smtClean="0"/>
                  <a:t> } // Set of elements</a:t>
                </a:r>
              </a:p>
              <a:p>
                <a:pPr lvl="1"/>
                <a:r>
                  <a:rPr lang="en-US" dirty="0" smtClean="0"/>
                  <a:t>A //Adjacency matrix showing distance between elements</a:t>
                </a:r>
              </a:p>
              <a:p>
                <a:pPr lvl="1"/>
                <a:r>
                  <a:rPr lang="en-US" dirty="0" smtClean="0"/>
                  <a:t>Output: K // Set of clusters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 smtClean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/>
                  <a:t>;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 smtClean="0"/>
                  <a:t>K=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a:rPr lang="en-US" i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}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 smtClean="0"/>
                  <a:t>K = 1</a:t>
                </a:r>
              </a:p>
              <a:p>
                <a:pPr marL="880110" lvl="1" indent="-514350">
                  <a:buFont typeface="+mj-lt"/>
                  <a:buAutoNum type="arabicPeriod"/>
                </a:pPr>
                <a:r>
                  <a:rPr lang="en-US" dirty="0" smtClean="0"/>
                  <a:t>For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=2 to n do</a:t>
                </a:r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 smtClean="0"/>
                  <a:t>Find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in some cluster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in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K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such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that</m:t>
                    </m:r>
                  </m:oMath>
                </a14:m>
                <a:endParaRPr lang="en-US" dirty="0" smtClean="0"/>
              </a:p>
              <a:p>
                <a:pPr marL="1611630" lvl="3" indent="-514350">
                  <a:buFont typeface="+mj-lt"/>
                  <a:buAutoNum type="arabicPeriod"/>
                </a:pPr>
                <a:r>
                  <a:rPr lang="en-US" dirty="0"/>
                  <a:t>d</a:t>
                </a:r>
                <a:r>
                  <a:rPr lang="en-US" dirty="0" smtClean="0"/>
                  <a:t>is(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/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 smtClean="0"/>
                  <a:t>) is the smallest;</a:t>
                </a:r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/>
                  <a:t>i</a:t>
                </a:r>
                <a:r>
                  <a:rPr lang="en-US" dirty="0" smtClean="0"/>
                  <a:t>f </a:t>
                </a:r>
                <a:r>
                  <a:rPr lang="en-US" dirty="0"/>
                  <a:t>dis(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≤ t then</a:t>
                </a:r>
              </a:p>
              <a:p>
                <a:pPr marL="1611630" lvl="3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 smtClean="0"/>
                  <a:t>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/>
                  <a:t/>
                </a:r>
              </a:p>
              <a:p>
                <a:pPr marL="1154430" lvl="2" indent="-514350">
                  <a:buFont typeface="+mj-lt"/>
                  <a:buAutoNum type="arabicPeriod"/>
                </a:pPr>
                <a:r>
                  <a:rPr lang="en-US" dirty="0" smtClean="0"/>
                  <a:t>else</a:t>
                </a:r>
              </a:p>
              <a:p>
                <a:pPr marL="1611630" lvl="3" indent="-514350">
                  <a:buFont typeface="+mj-lt"/>
                  <a:buAutoNum type="arabicPeriod"/>
                </a:pPr>
                <a:r>
                  <a:rPr lang="en-US" dirty="0" smtClean="0"/>
                  <a:t>K = K+1;</a:t>
                </a:r>
              </a:p>
              <a:p>
                <a:pPr marL="1611630" lvl="3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dirty="0" smtClean="0"/>
                  <a:t>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dirty="0" smtClean="0"/>
                  <a:t>};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t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19761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2338569" y="22860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209800" y="1752600"/>
            <a:ext cx="4660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Table : Distance  among A, B, C, D, E data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702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placed to a cluster by itself</a:t>
            </a:r>
          </a:p>
          <a:p>
            <a:pPr>
              <a:buNone/>
            </a:pPr>
            <a:r>
              <a:rPr lang="en-US" sz="2400" dirty="0" smtClean="0"/>
              <a:t>	K1={A}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Consider B, should it be added to K1 or form a new cluster?</a:t>
            </a:r>
          </a:p>
          <a:p>
            <a:r>
              <a:rPr lang="en-US" sz="2400" dirty="0" smtClean="0"/>
              <a:t>Dist(A,B)=1  and less than threshold value 2</a:t>
            </a:r>
          </a:p>
          <a:p>
            <a:r>
              <a:rPr lang="en-US" sz="2400" dirty="0" smtClean="0"/>
              <a:t>So K1={A, B}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For C we calculate distance from both A and B.</a:t>
            </a:r>
          </a:p>
          <a:p>
            <a:r>
              <a:rPr lang="en-US" sz="2400" dirty="0" smtClean="0"/>
              <a:t>Dist(AB, C)= min{dist(A, C), Dist(B, C)}</a:t>
            </a:r>
          </a:p>
          <a:p>
            <a:r>
              <a:rPr lang="en-US" sz="2400" dirty="0" smtClean="0"/>
              <a:t>Dist(AB, C)=2</a:t>
            </a:r>
          </a:p>
          <a:p>
            <a:r>
              <a:rPr lang="en-US" sz="2400" dirty="0" smtClean="0"/>
              <a:t>So K1={A, B, C}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r>
              <a:rPr lang="en-US" sz="2000" dirty="0" smtClean="0"/>
              <a:t>Dist(ABC, D)= min{Dist(A, D), Dist(B, D),Dist(C, D)}</a:t>
            </a:r>
          </a:p>
          <a:p>
            <a:pPr algn="just">
              <a:buNone/>
            </a:pPr>
            <a:r>
              <a:rPr lang="en-US" sz="2000" dirty="0" smtClean="0"/>
              <a:t>                      =min{2,4,1}</a:t>
            </a:r>
          </a:p>
          <a:p>
            <a:pPr algn="just">
              <a:buNone/>
            </a:pPr>
            <a:r>
              <a:rPr lang="en-US" sz="2000" dirty="0" smtClean="0"/>
              <a:t>			 =1</a:t>
            </a:r>
          </a:p>
          <a:p>
            <a:r>
              <a:rPr lang="en-US" sz="2000" dirty="0" smtClean="0"/>
              <a:t>So K1={A, B, C, D}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Nearest Neighbor Algorithm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30725"/>
          </a:xfrm>
        </p:spPr>
        <p:txBody>
          <a:bodyPr/>
          <a:lstStyle/>
          <a:p>
            <a:r>
              <a:rPr lang="en-US" sz="2000" dirty="0" smtClean="0"/>
              <a:t>Dist(ABCD, E)= </a:t>
            </a:r>
            <a:r>
              <a:rPr lang="en-US" sz="1800" dirty="0" smtClean="0"/>
              <a:t>min{Dist(A, E), Dist(B, E),Dist(C, E), Dist(C, E)}</a:t>
            </a:r>
          </a:p>
          <a:p>
            <a:pPr algn="just">
              <a:buNone/>
            </a:pPr>
            <a:r>
              <a:rPr lang="en-US" sz="2000" dirty="0" smtClean="0"/>
              <a:t>                      =min{3, 3, 5, 3}</a:t>
            </a:r>
          </a:p>
          <a:p>
            <a:pPr algn="just">
              <a:buNone/>
            </a:pPr>
            <a:r>
              <a:rPr lang="en-US" sz="2000" dirty="0" smtClean="0"/>
              <a:t>			 =3 greater than threshold value.</a:t>
            </a:r>
          </a:p>
          <a:p>
            <a:r>
              <a:rPr lang="en-US" sz="2000" dirty="0" smtClean="0"/>
              <a:t>So K1={A, B, C, D} </a:t>
            </a:r>
          </a:p>
          <a:p>
            <a:r>
              <a:rPr lang="en-US" sz="2000" dirty="0" smtClean="0"/>
              <a:t>And K2={E}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111361"/>
              </p:ext>
            </p:extLst>
          </p:nvPr>
        </p:nvGraphicFramePr>
        <p:xfrm>
          <a:off x="3962400" y="3276600"/>
          <a:ext cx="4367031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030"/>
                <a:gridCol w="609353"/>
                <a:gridCol w="609353"/>
                <a:gridCol w="812471"/>
                <a:gridCol w="710912"/>
                <a:gridCol w="7109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Item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609600" y="3429000"/>
            <a:ext cx="7793038" cy="609600"/>
          </a:xfrm>
        </p:spPr>
        <p:txBody>
          <a:bodyPr/>
          <a:lstStyle/>
          <a:p>
            <a:pPr algn="ctr"/>
            <a:r>
              <a:rPr lang="en-US" smtClean="0"/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 for? </a:t>
            </a:r>
            <a:endParaRPr lang="en-US" dirty="0"/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us see some real-life examples</a:t>
            </a:r>
          </a:p>
          <a:p>
            <a:r>
              <a:rPr lang="en-US" dirty="0">
                <a:solidFill>
                  <a:srgbClr val="3333CC"/>
                </a:solidFill>
              </a:rPr>
              <a:t>Example 1</a:t>
            </a:r>
            <a:r>
              <a:rPr lang="en-US" dirty="0"/>
              <a:t>: groups people of similar sizes together to make “small”, “medium” and “large” T-Shirts.</a:t>
            </a:r>
          </a:p>
          <a:p>
            <a:pPr lvl="1"/>
            <a:r>
              <a:rPr lang="en-US" dirty="0"/>
              <a:t>Tailor-made for each person: too expensive</a:t>
            </a:r>
          </a:p>
          <a:p>
            <a:pPr lvl="1"/>
            <a:r>
              <a:rPr lang="en-US" dirty="0"/>
              <a:t>One-size-fits-all: does not fit all.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is clustering for? </a:t>
            </a:r>
            <a:endParaRPr lang="en-US" altLang="en-US" dirty="0" smtClean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sz="2000" dirty="0" smtClean="0"/>
              <a:t>Illustrative Example 2: are they in the same cluster?</a:t>
            </a:r>
          </a:p>
        </p:txBody>
      </p:sp>
      <p:sp>
        <p:nvSpPr>
          <p:cNvPr id="614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D80893EE-0ADB-4600-8450-43B950D913CC}" type="slidenum">
              <a:rPr lang="en-GB" altLang="en-US" smtClean="0"/>
              <a:pPr defTabSz="794548"/>
              <a:t>8</a:t>
            </a:fld>
            <a:endParaRPr lang="en-GB" altLang="en-US" dirty="0" smtClean="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565754" y="2185690"/>
            <a:ext cx="6663631" cy="1346258"/>
            <a:chOff x="584" y="1518"/>
            <a:chExt cx="6171" cy="935"/>
          </a:xfrm>
        </p:grpSpPr>
        <p:sp>
          <p:nvSpPr>
            <p:cNvPr id="6156" name="Oval 8"/>
            <p:cNvSpPr>
              <a:spLocks noChangeArrowheads="1"/>
            </p:cNvSpPr>
            <p:nvPr/>
          </p:nvSpPr>
          <p:spPr bwMode="auto">
            <a:xfrm>
              <a:off x="584" y="1518"/>
              <a:ext cx="1665" cy="80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7" name="Oval 9"/>
            <p:cNvSpPr>
              <a:spLocks noChangeArrowheads="1"/>
            </p:cNvSpPr>
            <p:nvPr/>
          </p:nvSpPr>
          <p:spPr bwMode="auto">
            <a:xfrm>
              <a:off x="2383" y="1518"/>
              <a:ext cx="1665" cy="80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8" name="Rectangle 10"/>
            <p:cNvSpPr>
              <a:spLocks noChangeArrowheads="1"/>
            </p:cNvSpPr>
            <p:nvPr/>
          </p:nvSpPr>
          <p:spPr bwMode="auto">
            <a:xfrm>
              <a:off x="898" y="1657"/>
              <a:ext cx="1039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Blue shark, 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sheep, cat,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dog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9" name="Rectangle 11"/>
            <p:cNvSpPr>
              <a:spLocks noChangeArrowheads="1"/>
            </p:cNvSpPr>
            <p:nvPr/>
          </p:nvSpPr>
          <p:spPr bwMode="auto">
            <a:xfrm>
              <a:off x="2521" y="1535"/>
              <a:ext cx="1361" cy="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>
                  <a:latin typeface="Tahoma" pitchFamily="34" charset="0"/>
                </a:rPr>
                <a:t>Lizard, </a:t>
              </a:r>
              <a:r>
                <a:rPr lang="en-US" altLang="en-US" sz="1400" dirty="0" err="1" smtClean="0">
                  <a:latin typeface="Tahoma" pitchFamily="34" charset="0"/>
                </a:rPr>
                <a:t>sparrow,viper</a:t>
              </a:r>
              <a:r>
                <a:rPr lang="en-US" altLang="en-US" sz="1400" dirty="0">
                  <a:latin typeface="Tahoma" pitchFamily="34" charset="0"/>
                </a:rPr>
                <a:t>, seagull, </a:t>
              </a:r>
              <a:endParaRPr lang="en-US" altLang="en-US" sz="1400" dirty="0" smtClean="0">
                <a:latin typeface="Tahoma" pitchFamily="34" charset="0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lang="en-US" altLang="en-US" sz="1400" dirty="0" smtClean="0">
                  <a:latin typeface="Tahoma" pitchFamily="34" charset="0"/>
                </a:rPr>
                <a:t>gold </a:t>
              </a:r>
              <a:r>
                <a:rPr lang="en-US" altLang="en-US" sz="1400" dirty="0">
                  <a:latin typeface="Tahoma" pitchFamily="34" charset="0"/>
                </a:rPr>
                <a:t>fish, </a:t>
              </a:r>
              <a:r>
                <a:rPr lang="en-US" altLang="en-US" sz="1400" dirty="0" smtClean="0">
                  <a:latin typeface="Tahoma" pitchFamily="34" charset="0"/>
                </a:rPr>
                <a:t>frog 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60" name="Text Box 12"/>
            <p:cNvSpPr txBox="1">
              <a:spLocks noChangeArrowheads="1"/>
            </p:cNvSpPr>
            <p:nvPr/>
          </p:nvSpPr>
          <p:spPr bwMode="auto">
            <a:xfrm>
              <a:off x="4115" y="1571"/>
              <a:ext cx="2640" cy="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Two clusters</a:t>
              </a:r>
            </a:p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Clustering criterion:</a:t>
              </a:r>
              <a:br>
                <a:rPr lang="en-US" altLang="en-US" sz="1700" dirty="0"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How animals bear</a:t>
              </a:r>
              <a:b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their progeny</a:t>
              </a:r>
              <a:endParaRPr lang="el-GR" altLang="en-US" sz="1700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565754" y="4280668"/>
            <a:ext cx="6435786" cy="1231070"/>
            <a:chOff x="584" y="2973"/>
            <a:chExt cx="5960" cy="855"/>
          </a:xfrm>
        </p:grpSpPr>
        <p:sp>
          <p:nvSpPr>
            <p:cNvPr id="6151" name="Oval 13"/>
            <p:cNvSpPr>
              <a:spLocks noChangeArrowheads="1"/>
            </p:cNvSpPr>
            <p:nvPr/>
          </p:nvSpPr>
          <p:spPr bwMode="auto">
            <a:xfrm>
              <a:off x="584" y="2973"/>
              <a:ext cx="1665" cy="801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2" name="Oval 14"/>
            <p:cNvSpPr>
              <a:spLocks noChangeArrowheads="1"/>
            </p:cNvSpPr>
            <p:nvPr/>
          </p:nvSpPr>
          <p:spPr bwMode="auto">
            <a:xfrm>
              <a:off x="2383" y="2973"/>
              <a:ext cx="1665" cy="801"/>
            </a:xfrm>
            <a:prstGeom prst="ellipse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eaLnBrk="1" hangingPunct="1"/>
              <a:endParaRPr lang="en-US" altLang="en-US"/>
            </a:p>
          </p:txBody>
        </p:sp>
        <p:sp>
          <p:nvSpPr>
            <p:cNvPr id="6153" name="Rectangle 15"/>
            <p:cNvSpPr>
              <a:spLocks noChangeArrowheads="1"/>
            </p:cNvSpPr>
            <p:nvPr/>
          </p:nvSpPr>
          <p:spPr bwMode="auto">
            <a:xfrm>
              <a:off x="828" y="3069"/>
              <a:ext cx="1063" cy="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altLang="en-US" sz="1400" dirty="0">
                  <a:latin typeface="Tahoma" pitchFamily="34" charset="0"/>
                </a:rPr>
                <a:t>Gold fish, red mullet, blue shark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4" name="Rectangle 16"/>
            <p:cNvSpPr>
              <a:spLocks noChangeArrowheads="1"/>
            </p:cNvSpPr>
            <p:nvPr/>
          </p:nvSpPr>
          <p:spPr bwMode="auto">
            <a:xfrm>
              <a:off x="2521" y="3093"/>
              <a:ext cx="1484" cy="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altLang="en-US" sz="1400" dirty="0">
                  <a:latin typeface="Tahoma" pitchFamily="34" charset="0"/>
                </a:rPr>
                <a:t>Sheep, sparrow, </a:t>
              </a:r>
              <a:br>
                <a:rPr lang="en-US" altLang="en-US" sz="1400" dirty="0">
                  <a:latin typeface="Tahoma" pitchFamily="34" charset="0"/>
                </a:rPr>
              </a:br>
              <a:r>
                <a:rPr lang="en-US" altLang="en-US" sz="1400" dirty="0">
                  <a:latin typeface="Tahoma" pitchFamily="34" charset="0"/>
                </a:rPr>
                <a:t>dog, cat, seagull, </a:t>
              </a:r>
              <a:br>
                <a:rPr lang="en-US" altLang="en-US" sz="1400" dirty="0">
                  <a:latin typeface="Tahoma" pitchFamily="34" charset="0"/>
                </a:rPr>
              </a:br>
              <a:r>
                <a:rPr lang="en-US" altLang="en-US" sz="1400" dirty="0">
                  <a:latin typeface="Tahoma" pitchFamily="34" charset="0"/>
                </a:rPr>
                <a:t>lizard, frog, viper</a:t>
              </a:r>
              <a:endParaRPr lang="el-GR" altLang="en-US" sz="1400" dirty="0">
                <a:latin typeface="Tahoma" pitchFamily="34" charset="0"/>
              </a:endParaRPr>
            </a:p>
          </p:txBody>
        </p:sp>
        <p:sp>
          <p:nvSpPr>
            <p:cNvPr id="6155" name="Text Box 17"/>
            <p:cNvSpPr txBox="1">
              <a:spLocks noChangeArrowheads="1"/>
            </p:cNvSpPr>
            <p:nvPr/>
          </p:nvSpPr>
          <p:spPr bwMode="auto">
            <a:xfrm>
              <a:off x="4115" y="3128"/>
              <a:ext cx="2429" cy="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Two clusters</a:t>
              </a:r>
            </a:p>
            <a:p>
              <a:pPr marL="203172" indent="-203172" eaLnBrk="1" hangingPunct="1">
                <a:buFontTx/>
                <a:buAutoNum type="arabicPeriod"/>
                <a:tabLst>
                  <a:tab pos="203172" algn="l"/>
                </a:tabLst>
              </a:pPr>
              <a:r>
                <a:rPr lang="en-US" altLang="en-US" sz="1700" dirty="0">
                  <a:latin typeface="Tahoma" pitchFamily="34" charset="0"/>
                </a:rPr>
                <a:t>Clustering criterion:</a:t>
              </a:r>
              <a:br>
                <a:rPr lang="en-US" altLang="en-US" sz="1700" dirty="0">
                  <a:latin typeface="Tahoma" pitchFamily="34" charset="0"/>
                </a:rPr>
              </a:br>
              <a:r>
                <a:rPr lang="en-US" altLang="en-US" sz="1700" dirty="0">
                  <a:solidFill>
                    <a:srgbClr val="FF0000"/>
                  </a:solidFill>
                  <a:latin typeface="Tahoma" pitchFamily="34" charset="0"/>
                </a:rPr>
                <a:t>Existence of lungs</a:t>
              </a:r>
              <a:endParaRPr lang="el-GR" altLang="en-US" sz="1700" dirty="0">
                <a:solidFill>
                  <a:srgbClr val="FF0000"/>
                </a:solidFill>
                <a:latin typeface="Tahoma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What is clustering for? </a:t>
            </a:r>
            <a:endParaRPr lang="en-US" alt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06344" indent="-406344" eaLnBrk="1" hangingPunct="1">
              <a:lnSpc>
                <a:spcPct val="110000"/>
              </a:lnSpc>
            </a:pPr>
            <a:r>
              <a:rPr lang="en-US" altLang="en-US" dirty="0" smtClean="0"/>
              <a:t>Illustrative Example 1:</a:t>
            </a:r>
            <a:r>
              <a:rPr lang="en-US" altLang="en-US" sz="2400" dirty="0" smtClean="0"/>
              <a:t> how many clusters?</a:t>
            </a: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408738"/>
            <a:ext cx="2133600" cy="476250"/>
          </a:xfrm>
          <a:prstGeom prst="rect">
            <a:avLst/>
          </a:prstGeom>
          <a:noFill/>
        </p:spPr>
        <p:txBody>
          <a:bodyPr lIns="69659" tIns="34829" rIns="69659" bIns="34829"/>
          <a:lstStyle/>
          <a:p>
            <a:pPr defTabSz="794548"/>
            <a:fld id="{DBBC4510-0D31-4A4C-82FA-EE0FAD6DE1BF}" type="slidenum">
              <a:rPr lang="en-GB" altLang="en-US" smtClean="0"/>
              <a:pPr defTabSz="794548"/>
              <a:t>9</a:t>
            </a:fld>
            <a:endParaRPr lang="en-GB" altLang="en-US" dirty="0" smtClean="0"/>
          </a:p>
        </p:txBody>
      </p:sp>
      <p:pic>
        <p:nvPicPr>
          <p:cNvPr id="512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50558" y="2047465"/>
            <a:ext cx="3835556" cy="391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391" y="2047465"/>
            <a:ext cx="3765367" cy="39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8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2390" y="2047465"/>
            <a:ext cx="3742691" cy="39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7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7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99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Arial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7056</TotalTime>
  <Words>3288</Words>
  <Application>Microsoft PowerPoint</Application>
  <PresentationFormat>On-screen Show (4:3)</PresentationFormat>
  <Paragraphs>1754</Paragraphs>
  <Slides>67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Level</vt:lpstr>
      <vt:lpstr>Worksheet</vt:lpstr>
      <vt:lpstr>Data Mining and Data Warehousing CSE-4107</vt:lpstr>
      <vt:lpstr>Contents</vt:lpstr>
      <vt:lpstr>Supervised learning vs. unsupervised learning</vt:lpstr>
      <vt:lpstr>Supervised learning vs. unsupervised learning</vt:lpstr>
      <vt:lpstr>What is Cluster Analysis?</vt:lpstr>
      <vt:lpstr>Cluster Analysis</vt:lpstr>
      <vt:lpstr>What is clustering for? </vt:lpstr>
      <vt:lpstr>What is clustering for? </vt:lpstr>
      <vt:lpstr>What is clustering for? </vt:lpstr>
      <vt:lpstr>What Is Good Clustering?</vt:lpstr>
      <vt:lpstr>Applications</vt:lpstr>
      <vt:lpstr>Applications</vt:lpstr>
      <vt:lpstr>Applications</vt:lpstr>
      <vt:lpstr>Considerations for Cluster Analysis</vt:lpstr>
      <vt:lpstr>Requirements and Challenges</vt:lpstr>
      <vt:lpstr>Distance</vt:lpstr>
      <vt:lpstr>Distance</vt:lpstr>
      <vt:lpstr>Major Clustering Approach</vt:lpstr>
      <vt:lpstr>Major Clustering Approach(Conti…)</vt:lpstr>
      <vt:lpstr>Major Clustering Approach(Conti…)</vt:lpstr>
      <vt:lpstr>Major Clustering Approach(Conti…)</vt:lpstr>
      <vt:lpstr>Major Clustering Approach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Clustering Algorithm(K-means)</vt:lpstr>
      <vt:lpstr>k-Means</vt:lpstr>
      <vt:lpstr>K-means Example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K-means Example(Conti…)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Illustration of k-Means clustering algorithms</vt:lpstr>
      <vt:lpstr>k versus cluster quality</vt:lpstr>
      <vt:lpstr>k versus cluster quality</vt:lpstr>
      <vt:lpstr>Strengths of k-means </vt:lpstr>
      <vt:lpstr>Slide 56</vt:lpstr>
      <vt:lpstr>Elbow Method for optimal value of k in K-Means</vt:lpstr>
      <vt:lpstr>Weaknesses of k-means</vt:lpstr>
      <vt:lpstr>Nearest Neighbor Algorithm</vt:lpstr>
      <vt:lpstr>Nearest Neighbor Algorithm</vt:lpstr>
      <vt:lpstr>Nearest Neighbor Algorithm Example</vt:lpstr>
      <vt:lpstr>Nearest Neighbor Algorithm Example</vt:lpstr>
      <vt:lpstr>Nearest Neighbor Algorithm Example</vt:lpstr>
      <vt:lpstr>Nearest Neighbor Algorithm Example</vt:lpstr>
      <vt:lpstr>Nearest Neighbor Algorithm Example</vt:lpstr>
      <vt:lpstr>Nearest Neighbor Algorithm Example</vt:lpstr>
      <vt:lpstr>Thank you</vt:lpstr>
    </vt:vector>
  </TitlesOfParts>
  <Company>hkucsis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CSIS 0323 Advanced Database Systems Spring 2003</dc:title>
  <dc:creator>hkucsis</dc:creator>
  <cp:lastModifiedBy>Md Manowarul Islam</cp:lastModifiedBy>
  <cp:revision>564</cp:revision>
  <dcterms:created xsi:type="dcterms:W3CDTF">2003-01-18T20:56:22Z</dcterms:created>
  <dcterms:modified xsi:type="dcterms:W3CDTF">2020-09-22T06:24:40Z</dcterms:modified>
</cp:coreProperties>
</file>